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49" r:id="rId2"/>
    <p:sldMasterId id="2147483675" r:id="rId3"/>
    <p:sldMasterId id="2147483688" r:id="rId4"/>
  </p:sldMasterIdLst>
  <p:notesMasterIdLst>
    <p:notesMasterId r:id="rId35"/>
  </p:notesMasterIdLst>
  <p:handoutMasterIdLst>
    <p:handoutMasterId r:id="rId36"/>
  </p:handoutMasterIdLst>
  <p:sldIdLst>
    <p:sldId id="256" r:id="rId5"/>
    <p:sldId id="1193" r:id="rId6"/>
    <p:sldId id="1194" r:id="rId7"/>
    <p:sldId id="1195" r:id="rId8"/>
    <p:sldId id="1233" r:id="rId9"/>
    <p:sldId id="1225" r:id="rId10"/>
    <p:sldId id="1196" r:id="rId11"/>
    <p:sldId id="1230" r:id="rId12"/>
    <p:sldId id="1232" r:id="rId13"/>
    <p:sldId id="1234" r:id="rId14"/>
    <p:sldId id="1209" r:id="rId15"/>
    <p:sldId id="1212" r:id="rId16"/>
    <p:sldId id="1231" r:id="rId17"/>
    <p:sldId id="1161" r:id="rId18"/>
    <p:sldId id="1102" r:id="rId19"/>
    <p:sldId id="1103" r:id="rId20"/>
    <p:sldId id="1238" r:id="rId21"/>
    <p:sldId id="1239" r:id="rId22"/>
    <p:sldId id="1240" r:id="rId23"/>
    <p:sldId id="1241" r:id="rId24"/>
    <p:sldId id="1172" r:id="rId25"/>
    <p:sldId id="1021" r:id="rId26"/>
    <p:sldId id="1235" r:id="rId27"/>
    <p:sldId id="1236" r:id="rId28"/>
    <p:sldId id="1237" r:id="rId29"/>
    <p:sldId id="1218" r:id="rId30"/>
    <p:sldId id="1217" r:id="rId31"/>
    <p:sldId id="1219" r:id="rId32"/>
    <p:sldId id="1220" r:id="rId33"/>
    <p:sldId id="1222" r:id="rId34"/>
  </p:sldIdLst>
  <p:sldSz cx="9144000" cy="6858000" type="screen4x3"/>
  <p:notesSz cx="7315200" cy="9601200"/>
  <p:defaultTextStyle>
    <a:defPPr>
      <a:defRPr lang="en-GB"/>
    </a:defPPr>
    <a:lvl1pPr algn="l" defTabSz="457200"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Arial Unicode MS" pitchFamily="34" charset="-128"/>
        <a:cs typeface="Arial Unicode MS" pitchFamily="34" charset="-128"/>
      </a:defRPr>
    </a:lvl1pPr>
    <a:lvl2pPr marL="457200" algn="l" defTabSz="457200"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Arial Unicode MS" pitchFamily="34" charset="-128"/>
        <a:cs typeface="Arial Unicode MS" pitchFamily="34" charset="-128"/>
      </a:defRPr>
    </a:lvl2pPr>
    <a:lvl3pPr marL="914400" algn="l" defTabSz="457200"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Arial Unicode MS" pitchFamily="34" charset="-128"/>
        <a:cs typeface="Arial Unicode MS" pitchFamily="34" charset="-128"/>
      </a:defRPr>
    </a:lvl3pPr>
    <a:lvl4pPr marL="1371600" algn="l" defTabSz="457200"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Arial Unicode MS" pitchFamily="34" charset="-128"/>
        <a:cs typeface="Arial Unicode MS" pitchFamily="34" charset="-128"/>
      </a:defRPr>
    </a:lvl4pPr>
    <a:lvl5pPr marL="1828800" algn="l" defTabSz="457200" rtl="0" fontAlgn="base">
      <a:lnSpc>
        <a:spcPct val="93000"/>
      </a:lnSpc>
      <a:spcBef>
        <a:spcPct val="0"/>
      </a:spcBef>
      <a:spcAft>
        <a:spcPct val="0"/>
      </a:spcAft>
      <a:buClr>
        <a:srgbClr val="000000"/>
      </a:buClr>
      <a:buSzPct val="100000"/>
      <a:buFont typeface="Arial" charset="0"/>
      <a:defRPr kern="1200">
        <a:solidFill>
          <a:schemeClr val="bg1"/>
        </a:solidFill>
        <a:latin typeface="Arial"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charset="0"/>
        <a:ea typeface="Arial Unicode MS" pitchFamily="34" charset="-128"/>
        <a:cs typeface="Arial Unicode MS"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F2CC"/>
    <a:srgbClr val="FFFFCC"/>
    <a:srgbClr val="990033"/>
    <a:srgbClr val="99FF99"/>
    <a:srgbClr val="FFCCFF"/>
    <a:srgbClr val="FFFF00"/>
    <a:srgbClr val="800080"/>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891" autoAdjust="0"/>
  </p:normalViewPr>
  <p:slideViewPr>
    <p:cSldViewPr>
      <p:cViewPr>
        <p:scale>
          <a:sx n="70" d="100"/>
          <a:sy n="70" d="100"/>
        </p:scale>
        <p:origin x="1204" y="60"/>
      </p:cViewPr>
      <p:guideLst>
        <p:guide orient="horz" pos="2160"/>
        <p:guide pos="2880"/>
      </p:guideLst>
    </p:cSldViewPr>
  </p:slideViewPr>
  <p:outlineViewPr>
    <p:cViewPr varScale="1">
      <p:scale>
        <a:sx n="170" d="200"/>
        <a:sy n="170" d="200"/>
      </p:scale>
      <p:origin x="120" y="20862"/>
    </p:cViewPr>
  </p:outlineViewPr>
  <p:notesTextViewPr>
    <p:cViewPr>
      <p:scale>
        <a:sx n="100" d="100"/>
        <a:sy n="100" d="100"/>
      </p:scale>
      <p:origin x="0" y="0"/>
    </p:cViewPr>
  </p:notesTextViewPr>
  <p:sorterViewPr>
    <p:cViewPr>
      <p:scale>
        <a:sx n="100" d="100"/>
        <a:sy n="100" d="100"/>
      </p:scale>
      <p:origin x="0" y="1602"/>
    </p:cViewPr>
  </p:sorterViewPr>
  <p:notesViewPr>
    <p:cSldViewPr>
      <p:cViewPr varScale="1">
        <p:scale>
          <a:sx n="59" d="100"/>
          <a:sy n="59" d="100"/>
        </p:scale>
        <p:origin x="-1752"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rgbClr val="0066FF"/>
                </a:solidFill>
                <a:latin typeface="+mn-lt"/>
                <a:ea typeface="+mn-ea"/>
                <a:cs typeface="+mn-cs"/>
              </a:defRPr>
            </a:pPr>
            <a:r>
              <a:rPr lang="en-US" sz="2000" dirty="0">
                <a:solidFill>
                  <a:srgbClr val="0066FF"/>
                </a:solidFill>
              </a:rPr>
              <a:t>WEAs Sent </a:t>
            </a:r>
            <a:endParaRPr lang="en-US" sz="2000" dirty="0" smtClean="0">
              <a:solidFill>
                <a:srgbClr val="0066FF"/>
              </a:solidFill>
            </a:endParaRPr>
          </a:p>
          <a:p>
            <a:pPr>
              <a:defRPr sz="2000">
                <a:solidFill>
                  <a:srgbClr val="0066FF"/>
                </a:solidFill>
              </a:defRPr>
            </a:pPr>
            <a:r>
              <a:rPr lang="en-US" sz="2000" dirty="0" smtClean="0">
                <a:solidFill>
                  <a:srgbClr val="0066FF"/>
                </a:solidFill>
              </a:rPr>
              <a:t>By NWS and State/Local</a:t>
            </a:r>
            <a:endParaRPr lang="en-US" sz="2000" dirty="0">
              <a:solidFill>
                <a:srgbClr val="0066FF"/>
              </a:solidFill>
            </a:endParaRPr>
          </a:p>
        </c:rich>
      </c:tx>
      <c:layout/>
      <c:overlay val="0"/>
      <c:spPr>
        <a:noFill/>
        <a:ln>
          <a:noFill/>
        </a:ln>
        <a:effectLst/>
      </c:spPr>
      <c:txPr>
        <a:bodyPr rot="0" spcFirstLastPara="1" vertOverflow="ellipsis" vert="horz" wrap="square" anchor="ctr" anchorCtr="1"/>
        <a:lstStyle/>
        <a:p>
          <a:pPr>
            <a:defRPr sz="2000" b="1" i="0" u="none" strike="noStrike" kern="1200" baseline="0">
              <a:solidFill>
                <a:srgbClr val="0066FF"/>
              </a:solidFill>
              <a:latin typeface="+mn-lt"/>
              <a:ea typeface="+mn-ea"/>
              <a:cs typeface="+mn-cs"/>
            </a:defRPr>
          </a:pPr>
          <a:endParaRPr lang="en-US"/>
        </a:p>
      </c:txPr>
    </c:title>
    <c:autoTitleDeleted val="0"/>
    <c:plotArea>
      <c:layout>
        <c:manualLayout>
          <c:layoutTarget val="inner"/>
          <c:xMode val="edge"/>
          <c:yMode val="edge"/>
          <c:x val="0.2423379759282078"/>
          <c:y val="0.1498019275542998"/>
          <c:w val="0.75766202407179217"/>
          <c:h val="0.48248900756903501"/>
        </c:manualLayout>
      </c:layout>
      <c:barChart>
        <c:barDir val="col"/>
        <c:grouping val="stacked"/>
        <c:varyColors val="0"/>
        <c:ser>
          <c:idx val="0"/>
          <c:order val="0"/>
          <c:tx>
            <c:strRef>
              <c:f>Sheet1!$B$1</c:f>
              <c:strCache>
                <c:ptCount val="1"/>
                <c:pt idx="0">
                  <c:v>SLTT</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6.3228906065245262E-3"/>
                  <c:y val="-1.7284837794727004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7959161010634308E-17"/>
                  <c:y val="-1.44040314956057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1523225196484705E-2"/>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Harvey</c:v>
                </c:pt>
                <c:pt idx="1">
                  <c:v>Irma</c:v>
                </c:pt>
                <c:pt idx="2">
                  <c:v>Maria</c:v>
                </c:pt>
              </c:strCache>
            </c:strRef>
          </c:cat>
          <c:val>
            <c:numRef>
              <c:f>Sheet1!$B$2:$B$4</c:f>
              <c:numCache>
                <c:formatCode>General</c:formatCode>
                <c:ptCount val="3"/>
                <c:pt idx="0">
                  <c:v>7</c:v>
                </c:pt>
                <c:pt idx="1">
                  <c:v>12</c:v>
                </c:pt>
                <c:pt idx="2">
                  <c:v>0</c:v>
                </c:pt>
              </c:numCache>
            </c:numRef>
          </c:val>
        </c:ser>
        <c:ser>
          <c:idx val="1"/>
          <c:order val="1"/>
          <c:tx>
            <c:strRef>
              <c:f>Sheet1!$C$1</c:f>
              <c:strCache>
                <c:ptCount val="1"/>
                <c:pt idx="0">
                  <c:v>NWS</c:v>
                </c:pt>
              </c:strCache>
            </c:strRef>
          </c:tx>
          <c:spPr>
            <a:solidFill>
              <a:schemeClr val="accent2">
                <a:alpha val="85000"/>
              </a:schemeClr>
            </a:solidFill>
            <a:ln w="9525" cap="flat" cmpd="sng" algn="ctr">
              <a:solidFill>
                <a:schemeClr val="lt1">
                  <a:alpha val="50000"/>
                </a:schemeClr>
              </a:solidFill>
              <a:round/>
            </a:ln>
            <a:effectLst/>
          </c:spPr>
          <c:invertIfNegative val="0"/>
          <c:dLbls>
            <c:dLbl>
              <c:idx val="0"/>
              <c:layout>
                <c:manualLayout>
                  <c:x val="-6.3228906065245262E-3"/>
                  <c:y val="-0.12675547716133065"/>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3228906065244681E-3"/>
                  <c:y val="-5.473531968330185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72848377947269E-2"/>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Harvey</c:v>
                </c:pt>
                <c:pt idx="1">
                  <c:v>Irma</c:v>
                </c:pt>
                <c:pt idx="2">
                  <c:v>Maria</c:v>
                </c:pt>
              </c:strCache>
            </c:strRef>
          </c:cat>
          <c:val>
            <c:numRef>
              <c:f>Sheet1!$C$2:$C$4</c:f>
              <c:numCache>
                <c:formatCode>General</c:formatCode>
                <c:ptCount val="3"/>
                <c:pt idx="0">
                  <c:v>381</c:v>
                </c:pt>
                <c:pt idx="1">
                  <c:v>241</c:v>
                </c:pt>
                <c:pt idx="2">
                  <c:v>76</c:v>
                </c:pt>
              </c:numCache>
            </c:numRef>
          </c:val>
        </c:ser>
        <c:dLbls>
          <c:dLblPos val="ctr"/>
          <c:showLegendKey val="0"/>
          <c:showVal val="1"/>
          <c:showCatName val="0"/>
          <c:showSerName val="0"/>
          <c:showPercent val="0"/>
          <c:showBubbleSize val="0"/>
        </c:dLbls>
        <c:gapWidth val="150"/>
        <c:overlap val="100"/>
        <c:axId val="-1051966544"/>
        <c:axId val="-1051965456"/>
      </c:barChart>
      <c:catAx>
        <c:axId val="-10519665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ctr" rtl="0">
              <a:defRPr lang="en-US" sz="1400" b="1" i="0" u="none" strike="noStrike" kern="1200" cap="all" baseline="0">
                <a:solidFill>
                  <a:srgbClr val="0066FF"/>
                </a:solidFill>
                <a:latin typeface="+mn-lt"/>
                <a:ea typeface="+mn-ea"/>
                <a:cs typeface="+mn-cs"/>
              </a:defRPr>
            </a:pPr>
            <a:endParaRPr lang="en-US"/>
          </a:p>
        </c:txPr>
        <c:crossAx val="-1051965456"/>
        <c:crosses val="autoZero"/>
        <c:auto val="1"/>
        <c:lblAlgn val="ctr"/>
        <c:lblOffset val="100"/>
        <c:noMultiLvlLbl val="0"/>
      </c:catAx>
      <c:valAx>
        <c:axId val="-10519654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51966544"/>
        <c:crosses val="autoZero"/>
        <c:crossBetween val="between"/>
      </c:valAx>
      <c:spPr>
        <a:noFill/>
        <a:ln>
          <a:noFill/>
        </a:ln>
        <a:effectLst/>
      </c:spPr>
    </c:plotArea>
    <c:legend>
      <c:legendPos val="b"/>
      <c:legendEntry>
        <c:idx val="0"/>
        <c:txPr>
          <a:bodyPr rot="0" spcFirstLastPara="1" vertOverflow="ellipsis" vert="horz" wrap="square" anchor="ctr" anchorCtr="1"/>
          <a:lstStyle/>
          <a:p>
            <a:pPr algn="ctr" rtl="0">
              <a:defRPr lang="en-US" sz="2000" b="1" i="0" u="none" strike="noStrike" kern="1200" cap="all" baseline="0">
                <a:solidFill>
                  <a:schemeClr val="tx2"/>
                </a:solidFill>
                <a:latin typeface="+mn-lt"/>
                <a:ea typeface="+mn-ea"/>
                <a:cs typeface="+mn-cs"/>
              </a:defRPr>
            </a:pPr>
            <a:endParaRPr lang="en-US"/>
          </a:p>
        </c:txPr>
      </c:legendEntry>
      <c:layout/>
      <c:overlay val="0"/>
      <c:spPr>
        <a:solidFill>
          <a:schemeClr val="lt1">
            <a:lumMod val="95000"/>
            <a:alpha val="39000"/>
          </a:schemeClr>
        </a:solidFill>
        <a:ln>
          <a:noFill/>
        </a:ln>
        <a:effectLst/>
      </c:spPr>
      <c:txPr>
        <a:bodyPr rot="0" spcFirstLastPara="1" vertOverflow="ellipsis" vert="horz" wrap="square" anchor="ctr" anchorCtr="1"/>
        <a:lstStyle/>
        <a:p>
          <a:pPr algn="ctr" rtl="0">
            <a:defRPr lang="en-US" sz="2000" b="1" i="0" u="none" strike="noStrike" kern="1200" cap="all" baseline="0">
              <a:solidFill>
                <a:schemeClr val="bg1"/>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DF7DEB-4604-4C1C-9092-D368E9FC5672}"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6F6F25B2-5CEE-485D-B114-9C00A02577E8}">
      <dgm:prSet phldrT="[Text]"/>
      <dgm:spPr>
        <a:xfrm>
          <a:off x="0" y="818"/>
          <a:ext cx="3044380" cy="540246"/>
        </a:xfrm>
        <a:solidFill>
          <a:srgbClr val="333399">
            <a:shade val="8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2,835,468</a:t>
          </a:r>
          <a:endParaRPr lang="en-US" dirty="0">
            <a:solidFill>
              <a:srgbClr val="FFFFFF"/>
            </a:solidFill>
            <a:latin typeface="Arial"/>
            <a:ea typeface="+mn-ea"/>
            <a:cs typeface="+mn-cs"/>
          </a:endParaRPr>
        </a:p>
      </dgm:t>
    </dgm:pt>
    <dgm:pt modelId="{8F183596-1BCB-48F6-9732-8F0831003AD1}" type="parTrans" cxnId="{182A939A-99D1-4BFB-9B83-78EC059FBDC6}">
      <dgm:prSet/>
      <dgm:spPr/>
      <dgm:t>
        <a:bodyPr/>
        <a:lstStyle/>
        <a:p>
          <a:endParaRPr lang="en-US"/>
        </a:p>
      </dgm:t>
    </dgm:pt>
    <dgm:pt modelId="{7FC8D156-18C2-45BB-851C-64BFA653D6A7}" type="sibTrans" cxnId="{182A939A-99D1-4BFB-9B83-78EC059FBDC6}">
      <dgm:prSet/>
      <dgm:spPr/>
      <dgm:t>
        <a:bodyPr/>
        <a:lstStyle/>
        <a:p>
          <a:endParaRPr lang="en-US"/>
        </a:p>
      </dgm:t>
    </dgm:pt>
    <dgm:pt modelId="{8CE3793B-091F-4752-B57B-274CD9C3E78C}">
      <dgm:prSet phldrT="[Text]" custT="1"/>
      <dgm:spPr>
        <a:xfrm rot="5400000">
          <a:off x="5534398" y="-2435174"/>
          <a:ext cx="432196" cy="5412232"/>
        </a:xfr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gm:spPr>
      <dgm:t>
        <a:bodyPr/>
        <a:lstStyle/>
        <a:p>
          <a:r>
            <a:rPr lang="en-US" sz="1800" dirty="0">
              <a:solidFill>
                <a:srgbClr val="000000">
                  <a:hueOff val="0"/>
                  <a:satOff val="0"/>
                  <a:lumOff val="0"/>
                  <a:alphaOff val="0"/>
                </a:srgbClr>
              </a:solidFill>
              <a:latin typeface="Arial"/>
              <a:ea typeface="+mn-ea"/>
              <a:cs typeface="+mn-cs"/>
            </a:rPr>
            <a:t>Total </a:t>
          </a:r>
          <a:r>
            <a:rPr lang="en-US" sz="1800" dirty="0" smtClean="0">
              <a:solidFill>
                <a:srgbClr val="000000">
                  <a:hueOff val="0"/>
                  <a:satOff val="0"/>
                  <a:lumOff val="0"/>
                  <a:alphaOff val="0"/>
                </a:srgbClr>
              </a:solidFill>
              <a:latin typeface="Arial"/>
              <a:ea typeface="+mn-ea"/>
              <a:cs typeface="+mn-cs"/>
            </a:rPr>
            <a:t>messages </a:t>
          </a:r>
          <a:r>
            <a:rPr lang="en-US" sz="1800" dirty="0">
              <a:solidFill>
                <a:srgbClr val="000000">
                  <a:hueOff val="0"/>
                  <a:satOff val="0"/>
                  <a:lumOff val="0"/>
                  <a:alphaOff val="0"/>
                </a:srgbClr>
              </a:solidFill>
              <a:latin typeface="Arial"/>
              <a:ea typeface="+mn-ea"/>
              <a:cs typeface="+mn-cs"/>
            </a:rPr>
            <a:t>processed by IPAWS</a:t>
          </a:r>
        </a:p>
      </dgm:t>
    </dgm:pt>
    <dgm:pt modelId="{A88D05A6-742E-486F-A3D6-189BA191403B}" type="parTrans" cxnId="{0C76F09C-D8DA-4ADE-91D2-A7E8CE9CD562}">
      <dgm:prSet/>
      <dgm:spPr/>
      <dgm:t>
        <a:bodyPr/>
        <a:lstStyle/>
        <a:p>
          <a:endParaRPr lang="en-US"/>
        </a:p>
      </dgm:t>
    </dgm:pt>
    <dgm:pt modelId="{DDCC374D-FE98-4682-A5B5-B98661C39C3F}" type="sibTrans" cxnId="{0C76F09C-D8DA-4ADE-91D2-A7E8CE9CD562}">
      <dgm:prSet/>
      <dgm:spPr/>
      <dgm:t>
        <a:bodyPr/>
        <a:lstStyle/>
        <a:p>
          <a:endParaRPr lang="en-US"/>
        </a:p>
      </dgm:t>
    </dgm:pt>
    <dgm:pt modelId="{2FD0E4B5-90C1-4390-B3FB-C152AC4636C0}" type="pres">
      <dgm:prSet presAssocID="{91DF7DEB-4604-4C1C-9092-D368E9FC5672}" presName="Name0" presStyleCnt="0">
        <dgm:presLayoutVars>
          <dgm:dir/>
          <dgm:animLvl val="lvl"/>
          <dgm:resizeHandles val="exact"/>
        </dgm:presLayoutVars>
      </dgm:prSet>
      <dgm:spPr/>
      <dgm:t>
        <a:bodyPr/>
        <a:lstStyle/>
        <a:p>
          <a:endParaRPr lang="en-US"/>
        </a:p>
      </dgm:t>
    </dgm:pt>
    <dgm:pt modelId="{BFCEB47C-ACCB-4C5F-A7BC-18070CF6917F}" type="pres">
      <dgm:prSet presAssocID="{6F6F25B2-5CEE-485D-B114-9C00A02577E8}" presName="linNode" presStyleCnt="0"/>
      <dgm:spPr/>
    </dgm:pt>
    <dgm:pt modelId="{73433741-A5F0-46A7-9934-2EE813F856BB}" type="pres">
      <dgm:prSet presAssocID="{6F6F25B2-5CEE-485D-B114-9C00A02577E8}" presName="parentText" presStyleLbl="node1" presStyleIdx="0" presStyleCnt="1" custScaleX="49288">
        <dgm:presLayoutVars>
          <dgm:chMax val="1"/>
          <dgm:bulletEnabled val="1"/>
        </dgm:presLayoutVars>
      </dgm:prSet>
      <dgm:spPr>
        <a:prstGeom prst="roundRect">
          <a:avLst/>
        </a:prstGeom>
      </dgm:spPr>
      <dgm:t>
        <a:bodyPr/>
        <a:lstStyle/>
        <a:p>
          <a:endParaRPr lang="en-US"/>
        </a:p>
      </dgm:t>
    </dgm:pt>
    <dgm:pt modelId="{A0272074-822A-4FA5-B81D-1D07F74DAD2D}" type="pres">
      <dgm:prSet presAssocID="{6F6F25B2-5CEE-485D-B114-9C00A02577E8}" presName="descendantText" presStyleLbl="alignAccFollowNode1" presStyleIdx="0" presStyleCnt="1" custScaleX="123641">
        <dgm:presLayoutVars>
          <dgm:bulletEnabled val="1"/>
        </dgm:presLayoutVars>
      </dgm:prSet>
      <dgm:spPr>
        <a:prstGeom prst="round2SameRect">
          <a:avLst/>
        </a:prstGeom>
      </dgm:spPr>
      <dgm:t>
        <a:bodyPr/>
        <a:lstStyle/>
        <a:p>
          <a:endParaRPr lang="en-US"/>
        </a:p>
      </dgm:t>
    </dgm:pt>
  </dgm:ptLst>
  <dgm:cxnLst>
    <dgm:cxn modelId="{E09B0101-7D94-405E-90C3-55303745D3AF}" type="presOf" srcId="{8CE3793B-091F-4752-B57B-274CD9C3E78C}" destId="{A0272074-822A-4FA5-B81D-1D07F74DAD2D}" srcOrd="0" destOrd="0" presId="urn:microsoft.com/office/officeart/2005/8/layout/vList5"/>
    <dgm:cxn modelId="{C3F91000-007E-4BEA-B593-E6B841907D36}" type="presOf" srcId="{6F6F25B2-5CEE-485D-B114-9C00A02577E8}" destId="{73433741-A5F0-46A7-9934-2EE813F856BB}" srcOrd="0" destOrd="0" presId="urn:microsoft.com/office/officeart/2005/8/layout/vList5"/>
    <dgm:cxn modelId="{D7EE4244-D1C2-4DAA-8319-6C1CEA17C34B}" type="presOf" srcId="{91DF7DEB-4604-4C1C-9092-D368E9FC5672}" destId="{2FD0E4B5-90C1-4390-B3FB-C152AC4636C0}" srcOrd="0" destOrd="0" presId="urn:microsoft.com/office/officeart/2005/8/layout/vList5"/>
    <dgm:cxn modelId="{182A939A-99D1-4BFB-9B83-78EC059FBDC6}" srcId="{91DF7DEB-4604-4C1C-9092-D368E9FC5672}" destId="{6F6F25B2-5CEE-485D-B114-9C00A02577E8}" srcOrd="0" destOrd="0" parTransId="{8F183596-1BCB-48F6-9732-8F0831003AD1}" sibTransId="{7FC8D156-18C2-45BB-851C-64BFA653D6A7}"/>
    <dgm:cxn modelId="{0C76F09C-D8DA-4ADE-91D2-A7E8CE9CD562}" srcId="{6F6F25B2-5CEE-485D-B114-9C00A02577E8}" destId="{8CE3793B-091F-4752-B57B-274CD9C3E78C}" srcOrd="0" destOrd="0" parTransId="{A88D05A6-742E-486F-A3D6-189BA191403B}" sibTransId="{DDCC374D-FE98-4682-A5B5-B98661C39C3F}"/>
    <dgm:cxn modelId="{853DBD2D-2624-480F-B8B9-2503EEEDDC3A}" type="presParOf" srcId="{2FD0E4B5-90C1-4390-B3FB-C152AC4636C0}" destId="{BFCEB47C-ACCB-4C5F-A7BC-18070CF6917F}" srcOrd="0" destOrd="0" presId="urn:microsoft.com/office/officeart/2005/8/layout/vList5"/>
    <dgm:cxn modelId="{688C6E33-DE8D-4F8D-9A75-019FDE164E06}" type="presParOf" srcId="{BFCEB47C-ACCB-4C5F-A7BC-18070CF6917F}" destId="{73433741-A5F0-46A7-9934-2EE813F856BB}" srcOrd="0" destOrd="0" presId="urn:microsoft.com/office/officeart/2005/8/layout/vList5"/>
    <dgm:cxn modelId="{548A44D3-BA58-40E5-8A1D-ECD3FCBD951D}" type="presParOf" srcId="{BFCEB47C-ACCB-4C5F-A7BC-18070CF6917F}" destId="{A0272074-822A-4FA5-B81D-1D07F74DAD2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DF7DEB-4604-4C1C-9092-D368E9FC5672}"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6F6F25B2-5CEE-485D-B114-9C00A02577E8}">
      <dgm:prSet phldrT="[Text]"/>
      <dgm:spPr>
        <a:xfrm>
          <a:off x="0" y="818"/>
          <a:ext cx="3044380" cy="540246"/>
        </a:xfrm>
        <a:solidFill>
          <a:srgbClr val="333399">
            <a:shade val="8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34,788</a:t>
          </a:r>
          <a:endParaRPr lang="en-US" dirty="0">
            <a:solidFill>
              <a:srgbClr val="FFFFFF"/>
            </a:solidFill>
            <a:latin typeface="Arial"/>
            <a:ea typeface="+mn-ea"/>
            <a:cs typeface="+mn-cs"/>
          </a:endParaRPr>
        </a:p>
      </dgm:t>
    </dgm:pt>
    <dgm:pt modelId="{8F183596-1BCB-48F6-9732-8F0831003AD1}" type="parTrans" cxnId="{182A939A-99D1-4BFB-9B83-78EC059FBDC6}">
      <dgm:prSet/>
      <dgm:spPr/>
      <dgm:t>
        <a:bodyPr/>
        <a:lstStyle/>
        <a:p>
          <a:endParaRPr lang="en-US"/>
        </a:p>
      </dgm:t>
    </dgm:pt>
    <dgm:pt modelId="{7FC8D156-18C2-45BB-851C-64BFA653D6A7}" type="sibTrans" cxnId="{182A939A-99D1-4BFB-9B83-78EC059FBDC6}">
      <dgm:prSet/>
      <dgm:spPr/>
      <dgm:t>
        <a:bodyPr/>
        <a:lstStyle/>
        <a:p>
          <a:endParaRPr lang="en-US"/>
        </a:p>
      </dgm:t>
    </dgm:pt>
    <dgm:pt modelId="{8CE3793B-091F-4752-B57B-274CD9C3E78C}">
      <dgm:prSet phldrT="[Text]" custT="1"/>
      <dgm:spPr>
        <a:xfrm rot="5400000">
          <a:off x="5534398" y="-2435174"/>
          <a:ext cx="432196" cy="5412232"/>
        </a:xfr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gm:spPr>
      <dgm:t>
        <a:bodyPr/>
        <a:lstStyle/>
        <a:p>
          <a:r>
            <a:rPr lang="en-US" sz="1800" dirty="0">
              <a:solidFill>
                <a:srgbClr val="000000">
                  <a:hueOff val="0"/>
                  <a:satOff val="0"/>
                  <a:lumOff val="0"/>
                  <a:alphaOff val="0"/>
                </a:srgbClr>
              </a:solidFill>
              <a:latin typeface="Arial"/>
              <a:ea typeface="+mn-ea"/>
              <a:cs typeface="+mn-cs"/>
            </a:rPr>
            <a:t>WEAs sent by NWS</a:t>
          </a:r>
        </a:p>
      </dgm:t>
    </dgm:pt>
    <dgm:pt modelId="{A88D05A6-742E-486F-A3D6-189BA191403B}" type="parTrans" cxnId="{0C76F09C-D8DA-4ADE-91D2-A7E8CE9CD562}">
      <dgm:prSet/>
      <dgm:spPr/>
      <dgm:t>
        <a:bodyPr/>
        <a:lstStyle/>
        <a:p>
          <a:endParaRPr lang="en-US"/>
        </a:p>
      </dgm:t>
    </dgm:pt>
    <dgm:pt modelId="{DDCC374D-FE98-4682-A5B5-B98661C39C3F}" type="sibTrans" cxnId="{0C76F09C-D8DA-4ADE-91D2-A7E8CE9CD562}">
      <dgm:prSet/>
      <dgm:spPr/>
      <dgm:t>
        <a:bodyPr/>
        <a:lstStyle/>
        <a:p>
          <a:endParaRPr lang="en-US"/>
        </a:p>
      </dgm:t>
    </dgm:pt>
    <dgm:pt modelId="{F0AD1D86-6129-467F-BBEA-DCF7415919F0}">
      <dgm:prSet phldrT="[Text]"/>
      <dgm:spPr>
        <a:xfrm>
          <a:off x="0" y="568076"/>
          <a:ext cx="3044380" cy="540246"/>
        </a:xfrm>
        <a:solidFill>
          <a:srgbClr val="333399">
            <a:shade val="80000"/>
            <a:hueOff val="0"/>
            <a:satOff val="-14010"/>
            <a:lumOff val="15876"/>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1,192</a:t>
          </a:r>
          <a:endParaRPr lang="en-US" dirty="0">
            <a:solidFill>
              <a:srgbClr val="FFFFFF"/>
            </a:solidFill>
            <a:latin typeface="Arial"/>
            <a:ea typeface="+mn-ea"/>
            <a:cs typeface="+mn-cs"/>
          </a:endParaRPr>
        </a:p>
      </dgm:t>
    </dgm:pt>
    <dgm:pt modelId="{A461F677-13AE-4685-99AE-ECE6C81421EA}" type="parTrans" cxnId="{6D4C62CD-0666-48FA-A25E-817194A1A133}">
      <dgm:prSet/>
      <dgm:spPr/>
      <dgm:t>
        <a:bodyPr/>
        <a:lstStyle/>
        <a:p>
          <a:endParaRPr lang="en-US"/>
        </a:p>
      </dgm:t>
    </dgm:pt>
    <dgm:pt modelId="{6211AC95-A1CB-4552-8131-E07A3F605310}" type="sibTrans" cxnId="{6D4C62CD-0666-48FA-A25E-817194A1A133}">
      <dgm:prSet/>
      <dgm:spPr/>
      <dgm:t>
        <a:bodyPr/>
        <a:lstStyle/>
        <a:p>
          <a:endParaRPr lang="en-US"/>
        </a:p>
      </dgm:t>
    </dgm:pt>
    <dgm:pt modelId="{6C999246-AC68-4410-8C81-C2180FE9AE02}">
      <dgm:prSet phldrT="[Text]" custT="1"/>
      <dgm:spPr>
        <a:xfrm rot="5400000">
          <a:off x="5534398" y="-1867916"/>
          <a:ext cx="432196" cy="5412232"/>
        </a:xfr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gm:spPr>
      <dgm:t>
        <a:bodyPr/>
        <a:lstStyle/>
        <a:p>
          <a:r>
            <a:rPr lang="en-US" sz="1800" dirty="0">
              <a:solidFill>
                <a:srgbClr val="000000">
                  <a:hueOff val="0"/>
                  <a:satOff val="0"/>
                  <a:lumOff val="0"/>
                  <a:alphaOff val="0"/>
                </a:srgbClr>
              </a:solidFill>
              <a:latin typeface="Arial"/>
              <a:ea typeface="+mn-ea"/>
              <a:cs typeface="+mn-cs"/>
            </a:rPr>
            <a:t>WEAs sent by </a:t>
          </a:r>
          <a:r>
            <a:rPr lang="en-US" sz="1800" dirty="0" smtClean="0">
              <a:solidFill>
                <a:srgbClr val="000000">
                  <a:hueOff val="0"/>
                  <a:satOff val="0"/>
                  <a:lumOff val="0"/>
                  <a:alphaOff val="0"/>
                </a:srgbClr>
              </a:solidFill>
              <a:latin typeface="Arial"/>
              <a:ea typeface="+mn-ea"/>
              <a:cs typeface="+mn-cs"/>
            </a:rPr>
            <a:t>NCMEC</a:t>
          </a:r>
          <a:endParaRPr lang="en-US" sz="1800" dirty="0">
            <a:solidFill>
              <a:srgbClr val="000000">
                <a:hueOff val="0"/>
                <a:satOff val="0"/>
                <a:lumOff val="0"/>
                <a:alphaOff val="0"/>
              </a:srgbClr>
            </a:solidFill>
            <a:latin typeface="Arial"/>
            <a:ea typeface="+mn-ea"/>
            <a:cs typeface="+mn-cs"/>
          </a:endParaRPr>
        </a:p>
      </dgm:t>
    </dgm:pt>
    <dgm:pt modelId="{BA28FC75-5748-4E65-8D99-8904959EDEC8}" type="parTrans" cxnId="{6AD43B58-5579-4A00-B39A-640B3C2CCD6B}">
      <dgm:prSet/>
      <dgm:spPr/>
      <dgm:t>
        <a:bodyPr/>
        <a:lstStyle/>
        <a:p>
          <a:endParaRPr lang="en-US"/>
        </a:p>
      </dgm:t>
    </dgm:pt>
    <dgm:pt modelId="{13C44F42-9F03-4F0E-BCBF-C91676E3B949}" type="sibTrans" cxnId="{6AD43B58-5579-4A00-B39A-640B3C2CCD6B}">
      <dgm:prSet/>
      <dgm:spPr/>
      <dgm:t>
        <a:bodyPr/>
        <a:lstStyle/>
        <a:p>
          <a:endParaRPr lang="en-US"/>
        </a:p>
      </dgm:t>
    </dgm:pt>
    <dgm:pt modelId="{F22C5D11-AD30-40E9-BF74-559EC739CE8D}">
      <dgm:prSet phldrT="[Text]"/>
      <dgm:spPr>
        <a:xfrm>
          <a:off x="0" y="1121829"/>
          <a:ext cx="3044380" cy="540246"/>
        </a:xfrm>
        <a:solidFill>
          <a:srgbClr val="333399">
            <a:shade val="80000"/>
            <a:hueOff val="0"/>
            <a:satOff val="-28019"/>
            <a:lumOff val="31752"/>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958</a:t>
          </a:r>
          <a:endParaRPr lang="en-US" dirty="0">
            <a:solidFill>
              <a:srgbClr val="FFFFFF"/>
            </a:solidFill>
            <a:latin typeface="Arial"/>
            <a:ea typeface="+mn-ea"/>
            <a:cs typeface="+mn-cs"/>
          </a:endParaRPr>
        </a:p>
      </dgm:t>
    </dgm:pt>
    <dgm:pt modelId="{53F8850B-36CC-47B0-A03D-BF046A15FBB7}" type="parTrans" cxnId="{BF3FF65A-04E0-4412-A0BA-FCAF36A881DF}">
      <dgm:prSet/>
      <dgm:spPr/>
      <dgm:t>
        <a:bodyPr/>
        <a:lstStyle/>
        <a:p>
          <a:endParaRPr lang="en-US"/>
        </a:p>
      </dgm:t>
    </dgm:pt>
    <dgm:pt modelId="{40B1FC09-7FB6-4A4B-AA5A-423C2BA8398E}" type="sibTrans" cxnId="{BF3FF65A-04E0-4412-A0BA-FCAF36A881DF}">
      <dgm:prSet/>
      <dgm:spPr/>
      <dgm:t>
        <a:bodyPr/>
        <a:lstStyle/>
        <a:p>
          <a:endParaRPr lang="en-US"/>
        </a:p>
      </dgm:t>
    </dgm:pt>
    <dgm:pt modelId="{72E3911D-686C-4AB5-B89C-2055935BB715}">
      <dgm:prSet phldrT="[Text]" custT="1"/>
      <dgm:spPr>
        <a:xfrm rot="5400000">
          <a:off x="5534398" y="-1300657"/>
          <a:ext cx="432196" cy="5412232"/>
        </a:xfr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gm:spPr>
      <dgm:t>
        <a:bodyPr/>
        <a:lstStyle/>
        <a:p>
          <a:r>
            <a:rPr lang="en-US" sz="1800" dirty="0">
              <a:solidFill>
                <a:srgbClr val="000000">
                  <a:hueOff val="0"/>
                  <a:satOff val="0"/>
                  <a:lumOff val="0"/>
                  <a:alphaOff val="0"/>
                </a:srgbClr>
              </a:solidFill>
              <a:latin typeface="Arial"/>
              <a:ea typeface="+mn-ea"/>
              <a:cs typeface="+mn-cs"/>
            </a:rPr>
            <a:t>WEAs sent by state/local</a:t>
          </a:r>
        </a:p>
      </dgm:t>
    </dgm:pt>
    <dgm:pt modelId="{33E2E379-168B-4FB4-BDEE-015B7A87844D}" type="parTrans" cxnId="{641FCD7C-9948-41D0-A373-2E44F5B50EA6}">
      <dgm:prSet/>
      <dgm:spPr/>
      <dgm:t>
        <a:bodyPr/>
        <a:lstStyle/>
        <a:p>
          <a:endParaRPr lang="en-US"/>
        </a:p>
      </dgm:t>
    </dgm:pt>
    <dgm:pt modelId="{83CEBBF6-F55B-4802-B5F5-CD7F4232B030}" type="sibTrans" cxnId="{641FCD7C-9948-41D0-A373-2E44F5B50EA6}">
      <dgm:prSet/>
      <dgm:spPr/>
      <dgm:t>
        <a:bodyPr/>
        <a:lstStyle/>
        <a:p>
          <a:endParaRPr lang="en-US"/>
        </a:p>
      </dgm:t>
    </dgm:pt>
    <dgm:pt modelId="{2FD0E4B5-90C1-4390-B3FB-C152AC4636C0}" type="pres">
      <dgm:prSet presAssocID="{91DF7DEB-4604-4C1C-9092-D368E9FC5672}" presName="Name0" presStyleCnt="0">
        <dgm:presLayoutVars>
          <dgm:dir/>
          <dgm:animLvl val="lvl"/>
          <dgm:resizeHandles val="exact"/>
        </dgm:presLayoutVars>
      </dgm:prSet>
      <dgm:spPr/>
      <dgm:t>
        <a:bodyPr/>
        <a:lstStyle/>
        <a:p>
          <a:endParaRPr lang="en-US"/>
        </a:p>
      </dgm:t>
    </dgm:pt>
    <dgm:pt modelId="{BFCEB47C-ACCB-4C5F-A7BC-18070CF6917F}" type="pres">
      <dgm:prSet presAssocID="{6F6F25B2-5CEE-485D-B114-9C00A02577E8}" presName="linNode" presStyleCnt="0"/>
      <dgm:spPr/>
    </dgm:pt>
    <dgm:pt modelId="{73433741-A5F0-46A7-9934-2EE813F856BB}" type="pres">
      <dgm:prSet presAssocID="{6F6F25B2-5CEE-485D-B114-9C00A02577E8}" presName="parentText" presStyleLbl="node1" presStyleIdx="0" presStyleCnt="3" custScaleX="53394" custLinFactNeighborX="-21068" custLinFactNeighborY="640">
        <dgm:presLayoutVars>
          <dgm:chMax val="1"/>
          <dgm:bulletEnabled val="1"/>
        </dgm:presLayoutVars>
      </dgm:prSet>
      <dgm:spPr>
        <a:prstGeom prst="roundRect">
          <a:avLst/>
        </a:prstGeom>
      </dgm:spPr>
      <dgm:t>
        <a:bodyPr/>
        <a:lstStyle/>
        <a:p>
          <a:endParaRPr lang="en-US"/>
        </a:p>
      </dgm:t>
    </dgm:pt>
    <dgm:pt modelId="{A0272074-822A-4FA5-B81D-1D07F74DAD2D}" type="pres">
      <dgm:prSet presAssocID="{6F6F25B2-5CEE-485D-B114-9C00A02577E8}" presName="descendantText" presStyleLbl="alignAccFollowNode1" presStyleIdx="0" presStyleCnt="3" custScaleX="126513">
        <dgm:presLayoutVars>
          <dgm:bulletEnabled val="1"/>
        </dgm:presLayoutVars>
      </dgm:prSet>
      <dgm:spPr>
        <a:prstGeom prst="round2SameRect">
          <a:avLst/>
        </a:prstGeom>
      </dgm:spPr>
      <dgm:t>
        <a:bodyPr/>
        <a:lstStyle/>
        <a:p>
          <a:endParaRPr lang="en-US"/>
        </a:p>
      </dgm:t>
    </dgm:pt>
    <dgm:pt modelId="{5CCFE331-812A-4A84-9961-6BEBF3BAB2FE}" type="pres">
      <dgm:prSet presAssocID="{7FC8D156-18C2-45BB-851C-64BFA653D6A7}" presName="sp" presStyleCnt="0"/>
      <dgm:spPr/>
    </dgm:pt>
    <dgm:pt modelId="{28218CBD-5A74-48CD-BDA9-2DF586A5DA62}" type="pres">
      <dgm:prSet presAssocID="{F0AD1D86-6129-467F-BBEA-DCF7415919F0}" presName="linNode" presStyleCnt="0"/>
      <dgm:spPr/>
    </dgm:pt>
    <dgm:pt modelId="{561BD538-B302-4A6C-9F93-28E8AC0161B3}" type="pres">
      <dgm:prSet presAssocID="{F0AD1D86-6129-467F-BBEA-DCF7415919F0}" presName="parentText" presStyleLbl="node1" presStyleIdx="1" presStyleCnt="3" custScaleX="53394" custLinFactNeighborX="-21068" custLinFactNeighborY="640">
        <dgm:presLayoutVars>
          <dgm:chMax val="1"/>
          <dgm:bulletEnabled val="1"/>
        </dgm:presLayoutVars>
      </dgm:prSet>
      <dgm:spPr>
        <a:prstGeom prst="roundRect">
          <a:avLst/>
        </a:prstGeom>
      </dgm:spPr>
      <dgm:t>
        <a:bodyPr/>
        <a:lstStyle/>
        <a:p>
          <a:endParaRPr lang="en-US"/>
        </a:p>
      </dgm:t>
    </dgm:pt>
    <dgm:pt modelId="{21C86839-9463-42CD-9C89-CC8B5F807D2A}" type="pres">
      <dgm:prSet presAssocID="{F0AD1D86-6129-467F-BBEA-DCF7415919F0}" presName="descendantText" presStyleLbl="alignAccFollowNode1" presStyleIdx="1" presStyleCnt="3" custScaleX="126513">
        <dgm:presLayoutVars>
          <dgm:bulletEnabled val="1"/>
        </dgm:presLayoutVars>
      </dgm:prSet>
      <dgm:spPr>
        <a:prstGeom prst="round2SameRect">
          <a:avLst/>
        </a:prstGeom>
      </dgm:spPr>
      <dgm:t>
        <a:bodyPr/>
        <a:lstStyle/>
        <a:p>
          <a:endParaRPr lang="en-US"/>
        </a:p>
      </dgm:t>
    </dgm:pt>
    <dgm:pt modelId="{7C169D3B-72F7-4FAB-8652-C4B72F245473}" type="pres">
      <dgm:prSet presAssocID="{6211AC95-A1CB-4552-8131-E07A3F605310}" presName="sp" presStyleCnt="0"/>
      <dgm:spPr/>
    </dgm:pt>
    <dgm:pt modelId="{B0A3F501-C263-48BD-B715-43AC88A44703}" type="pres">
      <dgm:prSet presAssocID="{F22C5D11-AD30-40E9-BF74-559EC739CE8D}" presName="linNode" presStyleCnt="0"/>
      <dgm:spPr/>
    </dgm:pt>
    <dgm:pt modelId="{707CAF25-2894-4861-BC69-17382C9A7B8F}" type="pres">
      <dgm:prSet presAssocID="{F22C5D11-AD30-40E9-BF74-559EC739CE8D}" presName="parentText" presStyleLbl="node1" presStyleIdx="2" presStyleCnt="3" custScaleX="53394" custLinFactNeighborX="-33739" custLinFactNeighborY="-1860">
        <dgm:presLayoutVars>
          <dgm:chMax val="1"/>
          <dgm:bulletEnabled val="1"/>
        </dgm:presLayoutVars>
      </dgm:prSet>
      <dgm:spPr>
        <a:prstGeom prst="roundRect">
          <a:avLst/>
        </a:prstGeom>
      </dgm:spPr>
      <dgm:t>
        <a:bodyPr/>
        <a:lstStyle/>
        <a:p>
          <a:endParaRPr lang="en-US"/>
        </a:p>
      </dgm:t>
    </dgm:pt>
    <dgm:pt modelId="{323D3F45-6271-444C-B196-8EDDB036EC4B}" type="pres">
      <dgm:prSet presAssocID="{F22C5D11-AD30-40E9-BF74-559EC739CE8D}" presName="descendantText" presStyleLbl="alignAccFollowNode1" presStyleIdx="2" presStyleCnt="3" custScaleX="126513">
        <dgm:presLayoutVars>
          <dgm:bulletEnabled val="1"/>
        </dgm:presLayoutVars>
      </dgm:prSet>
      <dgm:spPr>
        <a:prstGeom prst="round2SameRect">
          <a:avLst/>
        </a:prstGeom>
      </dgm:spPr>
      <dgm:t>
        <a:bodyPr/>
        <a:lstStyle/>
        <a:p>
          <a:endParaRPr lang="en-US"/>
        </a:p>
      </dgm:t>
    </dgm:pt>
  </dgm:ptLst>
  <dgm:cxnLst>
    <dgm:cxn modelId="{6D4C62CD-0666-48FA-A25E-817194A1A133}" srcId="{91DF7DEB-4604-4C1C-9092-D368E9FC5672}" destId="{F0AD1D86-6129-467F-BBEA-DCF7415919F0}" srcOrd="1" destOrd="0" parTransId="{A461F677-13AE-4685-99AE-ECE6C81421EA}" sibTransId="{6211AC95-A1CB-4552-8131-E07A3F605310}"/>
    <dgm:cxn modelId="{48F71467-2226-4303-A2E5-5096E57F8002}" type="presOf" srcId="{6F6F25B2-5CEE-485D-B114-9C00A02577E8}" destId="{73433741-A5F0-46A7-9934-2EE813F856BB}" srcOrd="0" destOrd="0" presId="urn:microsoft.com/office/officeart/2005/8/layout/vList5"/>
    <dgm:cxn modelId="{778E3645-944D-4F36-8568-F1D907F15F75}" type="presOf" srcId="{72E3911D-686C-4AB5-B89C-2055935BB715}" destId="{323D3F45-6271-444C-B196-8EDDB036EC4B}" srcOrd="0" destOrd="0" presId="urn:microsoft.com/office/officeart/2005/8/layout/vList5"/>
    <dgm:cxn modelId="{24B20518-6312-4E47-AE63-86AC45052C10}" type="presOf" srcId="{F0AD1D86-6129-467F-BBEA-DCF7415919F0}" destId="{561BD538-B302-4A6C-9F93-28E8AC0161B3}" srcOrd="0" destOrd="0" presId="urn:microsoft.com/office/officeart/2005/8/layout/vList5"/>
    <dgm:cxn modelId="{182A939A-99D1-4BFB-9B83-78EC059FBDC6}" srcId="{91DF7DEB-4604-4C1C-9092-D368E9FC5672}" destId="{6F6F25B2-5CEE-485D-B114-9C00A02577E8}" srcOrd="0" destOrd="0" parTransId="{8F183596-1BCB-48F6-9732-8F0831003AD1}" sibTransId="{7FC8D156-18C2-45BB-851C-64BFA653D6A7}"/>
    <dgm:cxn modelId="{0C76F09C-D8DA-4ADE-91D2-A7E8CE9CD562}" srcId="{6F6F25B2-5CEE-485D-B114-9C00A02577E8}" destId="{8CE3793B-091F-4752-B57B-274CD9C3E78C}" srcOrd="0" destOrd="0" parTransId="{A88D05A6-742E-486F-A3D6-189BA191403B}" sibTransId="{DDCC374D-FE98-4682-A5B5-B98661C39C3F}"/>
    <dgm:cxn modelId="{6AD43B58-5579-4A00-B39A-640B3C2CCD6B}" srcId="{F0AD1D86-6129-467F-BBEA-DCF7415919F0}" destId="{6C999246-AC68-4410-8C81-C2180FE9AE02}" srcOrd="0" destOrd="0" parTransId="{BA28FC75-5748-4E65-8D99-8904959EDEC8}" sibTransId="{13C44F42-9F03-4F0E-BCBF-C91676E3B949}"/>
    <dgm:cxn modelId="{1A8D965B-F36F-4BA8-B6DF-5500AAB714DC}" type="presOf" srcId="{F22C5D11-AD30-40E9-BF74-559EC739CE8D}" destId="{707CAF25-2894-4861-BC69-17382C9A7B8F}" srcOrd="0" destOrd="0" presId="urn:microsoft.com/office/officeart/2005/8/layout/vList5"/>
    <dgm:cxn modelId="{641FCD7C-9948-41D0-A373-2E44F5B50EA6}" srcId="{F22C5D11-AD30-40E9-BF74-559EC739CE8D}" destId="{72E3911D-686C-4AB5-B89C-2055935BB715}" srcOrd="0" destOrd="0" parTransId="{33E2E379-168B-4FB4-BDEE-015B7A87844D}" sibTransId="{83CEBBF6-F55B-4802-B5F5-CD7F4232B030}"/>
    <dgm:cxn modelId="{25013480-FDD2-49A8-9577-4F7186716117}" type="presOf" srcId="{91DF7DEB-4604-4C1C-9092-D368E9FC5672}" destId="{2FD0E4B5-90C1-4390-B3FB-C152AC4636C0}" srcOrd="0" destOrd="0" presId="urn:microsoft.com/office/officeart/2005/8/layout/vList5"/>
    <dgm:cxn modelId="{8422C7F0-08A5-4843-B8D2-0F98674B773A}" type="presOf" srcId="{6C999246-AC68-4410-8C81-C2180FE9AE02}" destId="{21C86839-9463-42CD-9C89-CC8B5F807D2A}" srcOrd="0" destOrd="0" presId="urn:microsoft.com/office/officeart/2005/8/layout/vList5"/>
    <dgm:cxn modelId="{8E174ED2-628E-47B6-92D1-51FD31E1329F}" type="presOf" srcId="{8CE3793B-091F-4752-B57B-274CD9C3E78C}" destId="{A0272074-822A-4FA5-B81D-1D07F74DAD2D}" srcOrd="0" destOrd="0" presId="urn:microsoft.com/office/officeart/2005/8/layout/vList5"/>
    <dgm:cxn modelId="{BF3FF65A-04E0-4412-A0BA-FCAF36A881DF}" srcId="{91DF7DEB-4604-4C1C-9092-D368E9FC5672}" destId="{F22C5D11-AD30-40E9-BF74-559EC739CE8D}" srcOrd="2" destOrd="0" parTransId="{53F8850B-36CC-47B0-A03D-BF046A15FBB7}" sibTransId="{40B1FC09-7FB6-4A4B-AA5A-423C2BA8398E}"/>
    <dgm:cxn modelId="{BDCAF3BB-57F2-4C86-B7A9-875BBB6B701F}" type="presParOf" srcId="{2FD0E4B5-90C1-4390-B3FB-C152AC4636C0}" destId="{BFCEB47C-ACCB-4C5F-A7BC-18070CF6917F}" srcOrd="0" destOrd="0" presId="urn:microsoft.com/office/officeart/2005/8/layout/vList5"/>
    <dgm:cxn modelId="{71640F4D-7177-4799-BF39-3A9B208F88EE}" type="presParOf" srcId="{BFCEB47C-ACCB-4C5F-A7BC-18070CF6917F}" destId="{73433741-A5F0-46A7-9934-2EE813F856BB}" srcOrd="0" destOrd="0" presId="urn:microsoft.com/office/officeart/2005/8/layout/vList5"/>
    <dgm:cxn modelId="{DDCDF62F-B009-4FF0-82A2-0328BCD42E43}" type="presParOf" srcId="{BFCEB47C-ACCB-4C5F-A7BC-18070CF6917F}" destId="{A0272074-822A-4FA5-B81D-1D07F74DAD2D}" srcOrd="1" destOrd="0" presId="urn:microsoft.com/office/officeart/2005/8/layout/vList5"/>
    <dgm:cxn modelId="{D92E42DF-C2F2-4AB5-9391-44F819495855}" type="presParOf" srcId="{2FD0E4B5-90C1-4390-B3FB-C152AC4636C0}" destId="{5CCFE331-812A-4A84-9961-6BEBF3BAB2FE}" srcOrd="1" destOrd="0" presId="urn:microsoft.com/office/officeart/2005/8/layout/vList5"/>
    <dgm:cxn modelId="{D35909A8-B3C0-403D-AA66-193A09292AF0}" type="presParOf" srcId="{2FD0E4B5-90C1-4390-B3FB-C152AC4636C0}" destId="{28218CBD-5A74-48CD-BDA9-2DF586A5DA62}" srcOrd="2" destOrd="0" presId="urn:microsoft.com/office/officeart/2005/8/layout/vList5"/>
    <dgm:cxn modelId="{E292CAF1-7CFD-4A5E-8C02-5EF148B95634}" type="presParOf" srcId="{28218CBD-5A74-48CD-BDA9-2DF586A5DA62}" destId="{561BD538-B302-4A6C-9F93-28E8AC0161B3}" srcOrd="0" destOrd="0" presId="urn:microsoft.com/office/officeart/2005/8/layout/vList5"/>
    <dgm:cxn modelId="{31217FA5-3668-44BC-BDE4-37B7612D0D7E}" type="presParOf" srcId="{28218CBD-5A74-48CD-BDA9-2DF586A5DA62}" destId="{21C86839-9463-42CD-9C89-CC8B5F807D2A}" srcOrd="1" destOrd="0" presId="urn:microsoft.com/office/officeart/2005/8/layout/vList5"/>
    <dgm:cxn modelId="{921E7F79-C487-41C9-BCFB-259C3ED01DE0}" type="presParOf" srcId="{2FD0E4B5-90C1-4390-B3FB-C152AC4636C0}" destId="{7C169D3B-72F7-4FAB-8652-C4B72F245473}" srcOrd="3" destOrd="0" presId="urn:microsoft.com/office/officeart/2005/8/layout/vList5"/>
    <dgm:cxn modelId="{6FF8926B-ECFD-44B7-B372-DF8E47705BA4}" type="presParOf" srcId="{2FD0E4B5-90C1-4390-B3FB-C152AC4636C0}" destId="{B0A3F501-C263-48BD-B715-43AC88A44703}" srcOrd="4" destOrd="0" presId="urn:microsoft.com/office/officeart/2005/8/layout/vList5"/>
    <dgm:cxn modelId="{00411218-6985-4FF7-A7A6-B8B1C4595434}" type="presParOf" srcId="{B0A3F501-C263-48BD-B715-43AC88A44703}" destId="{707CAF25-2894-4861-BC69-17382C9A7B8F}" srcOrd="0" destOrd="0" presId="urn:microsoft.com/office/officeart/2005/8/layout/vList5"/>
    <dgm:cxn modelId="{F5CF3225-4E12-42B6-A5B0-D25AA2E3DD86}" type="presParOf" srcId="{B0A3F501-C263-48BD-B715-43AC88A44703}" destId="{323D3F45-6271-444C-B196-8EDDB036EC4B}"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DF7DEB-4604-4C1C-9092-D368E9FC5672}"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F0AD1D86-6129-467F-BBEA-DCF7415919F0}">
      <dgm:prSet phldrT="[Text]"/>
      <dgm:spPr>
        <a:xfrm>
          <a:off x="0" y="13"/>
          <a:ext cx="3044380" cy="520377"/>
        </a:xfrm>
        <a:solidFill>
          <a:srgbClr val="333399">
            <a:shade val="80000"/>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10,276</a:t>
          </a:r>
          <a:endParaRPr lang="en-US" dirty="0">
            <a:solidFill>
              <a:srgbClr val="FFFFFF"/>
            </a:solidFill>
            <a:latin typeface="Arial"/>
            <a:ea typeface="+mn-ea"/>
            <a:cs typeface="+mn-cs"/>
          </a:endParaRPr>
        </a:p>
      </dgm:t>
    </dgm:pt>
    <dgm:pt modelId="{A461F677-13AE-4685-99AE-ECE6C81421EA}" type="parTrans" cxnId="{6D4C62CD-0666-48FA-A25E-817194A1A133}">
      <dgm:prSet/>
      <dgm:spPr/>
      <dgm:t>
        <a:bodyPr/>
        <a:lstStyle/>
        <a:p>
          <a:endParaRPr lang="en-US"/>
        </a:p>
      </dgm:t>
    </dgm:pt>
    <dgm:pt modelId="{6211AC95-A1CB-4552-8131-E07A3F605310}" type="sibTrans" cxnId="{6D4C62CD-0666-48FA-A25E-817194A1A133}">
      <dgm:prSet/>
      <dgm:spPr/>
      <dgm:t>
        <a:bodyPr/>
        <a:lstStyle/>
        <a:p>
          <a:endParaRPr lang="en-US"/>
        </a:p>
      </dgm:t>
    </dgm:pt>
    <dgm:pt modelId="{6C999246-AC68-4410-8C81-C2180FE9AE02}">
      <dgm:prSet phldrT="[Text]" custT="1"/>
      <dgm:spPr>
        <a:xfrm rot="5400000">
          <a:off x="5542345" y="-2445914"/>
          <a:ext cx="416302" cy="5412232"/>
        </a:xfr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gm:spPr>
      <dgm:t>
        <a:bodyPr/>
        <a:lstStyle/>
        <a:p>
          <a:r>
            <a:rPr lang="en-US" sz="1800" dirty="0" smtClean="0">
              <a:solidFill>
                <a:srgbClr val="000000">
                  <a:hueOff val="0"/>
                  <a:satOff val="0"/>
                  <a:lumOff val="0"/>
                  <a:alphaOff val="0"/>
                </a:srgbClr>
              </a:solidFill>
              <a:latin typeface="Arial"/>
              <a:ea typeface="+mn-ea"/>
              <a:cs typeface="+mn-cs"/>
            </a:rPr>
            <a:t>EAS, including tests, sent </a:t>
          </a:r>
          <a:r>
            <a:rPr lang="en-US" sz="1800" dirty="0">
              <a:solidFill>
                <a:srgbClr val="000000">
                  <a:hueOff val="0"/>
                  <a:satOff val="0"/>
                  <a:lumOff val="0"/>
                  <a:alphaOff val="0"/>
                </a:srgbClr>
              </a:solidFill>
              <a:latin typeface="Arial"/>
              <a:ea typeface="+mn-ea"/>
              <a:cs typeface="+mn-cs"/>
            </a:rPr>
            <a:t>by state/local</a:t>
          </a:r>
        </a:p>
      </dgm:t>
    </dgm:pt>
    <dgm:pt modelId="{BA28FC75-5748-4E65-8D99-8904959EDEC8}" type="parTrans" cxnId="{6AD43B58-5579-4A00-B39A-640B3C2CCD6B}">
      <dgm:prSet/>
      <dgm:spPr/>
      <dgm:t>
        <a:bodyPr/>
        <a:lstStyle/>
        <a:p>
          <a:endParaRPr lang="en-US"/>
        </a:p>
      </dgm:t>
    </dgm:pt>
    <dgm:pt modelId="{13C44F42-9F03-4F0E-BCBF-C91676E3B949}" type="sibTrans" cxnId="{6AD43B58-5579-4A00-B39A-640B3C2CCD6B}">
      <dgm:prSet/>
      <dgm:spPr/>
      <dgm:t>
        <a:bodyPr/>
        <a:lstStyle/>
        <a:p>
          <a:endParaRPr lang="en-US"/>
        </a:p>
      </dgm:t>
    </dgm:pt>
    <dgm:pt modelId="{F22C5D11-AD30-40E9-BF74-559EC739CE8D}">
      <dgm:prSet phldrT="[Text]"/>
      <dgm:spPr>
        <a:xfrm>
          <a:off x="0" y="533400"/>
          <a:ext cx="3044380" cy="520377"/>
        </a:xfrm>
        <a:solidFill>
          <a:srgbClr val="333399">
            <a:shade val="80000"/>
            <a:hueOff val="0"/>
            <a:satOff val="-28019"/>
            <a:lumOff val="31752"/>
            <a:alphaOff val="0"/>
          </a:srgbClr>
        </a:solidFill>
        <a:ln w="25400" cap="flat" cmpd="sng" algn="ctr">
          <a:solidFill>
            <a:srgbClr val="FFFFFF">
              <a:hueOff val="0"/>
              <a:satOff val="0"/>
              <a:lumOff val="0"/>
              <a:alphaOff val="0"/>
            </a:srgbClr>
          </a:solidFill>
          <a:prstDash val="solid"/>
        </a:ln>
        <a:effectLst/>
      </dgm:spPr>
      <dgm:t>
        <a:bodyPr/>
        <a:lstStyle/>
        <a:p>
          <a:r>
            <a:rPr lang="en-US" dirty="0" smtClean="0">
              <a:solidFill>
                <a:srgbClr val="FFFFFF"/>
              </a:solidFill>
              <a:latin typeface="Arial"/>
              <a:ea typeface="+mn-ea"/>
              <a:cs typeface="+mn-cs"/>
            </a:rPr>
            <a:t>926</a:t>
          </a:r>
          <a:endParaRPr lang="en-US" dirty="0">
            <a:solidFill>
              <a:srgbClr val="FFFFFF"/>
            </a:solidFill>
            <a:latin typeface="Arial"/>
            <a:ea typeface="+mn-ea"/>
            <a:cs typeface="+mn-cs"/>
          </a:endParaRPr>
        </a:p>
      </dgm:t>
    </dgm:pt>
    <dgm:pt modelId="{53F8850B-36CC-47B0-A03D-BF046A15FBB7}" type="parTrans" cxnId="{BF3FF65A-04E0-4412-A0BA-FCAF36A881DF}">
      <dgm:prSet/>
      <dgm:spPr/>
      <dgm:t>
        <a:bodyPr/>
        <a:lstStyle/>
        <a:p>
          <a:endParaRPr lang="en-US"/>
        </a:p>
      </dgm:t>
    </dgm:pt>
    <dgm:pt modelId="{40B1FC09-7FB6-4A4B-AA5A-423C2BA8398E}" type="sibTrans" cxnId="{BF3FF65A-04E0-4412-A0BA-FCAF36A881DF}">
      <dgm:prSet/>
      <dgm:spPr/>
      <dgm:t>
        <a:bodyPr/>
        <a:lstStyle/>
        <a:p>
          <a:endParaRPr lang="en-US"/>
        </a:p>
      </dgm:t>
    </dgm:pt>
    <dgm:pt modelId="{72E3911D-686C-4AB5-B89C-2055935BB715}">
      <dgm:prSet phldrT="[Text]" custT="1"/>
      <dgm:spPr>
        <a:xfrm rot="5400000">
          <a:off x="5542345" y="-1899517"/>
          <a:ext cx="416302" cy="5412232"/>
        </a:xfr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gm:spPr>
      <dgm:t>
        <a:bodyPr rIns="182880"/>
        <a:lstStyle/>
        <a:p>
          <a:pPr marL="182880">
            <a:lnSpc>
              <a:spcPct val="50000"/>
            </a:lnSpc>
            <a:spcAft>
              <a:spcPts val="0"/>
            </a:spcAft>
          </a:pPr>
          <a:r>
            <a:rPr lang="en-US" sz="1800" dirty="0">
              <a:solidFill>
                <a:srgbClr val="000000">
                  <a:hueOff val="0"/>
                  <a:satOff val="0"/>
                  <a:lumOff val="0"/>
                  <a:alphaOff val="0"/>
                </a:srgbClr>
              </a:solidFill>
              <a:latin typeface="Arial"/>
              <a:ea typeface="+mn-ea"/>
              <a:cs typeface="+mn-cs"/>
            </a:rPr>
            <a:t>EAS non-test sent by </a:t>
          </a:r>
          <a:r>
            <a:rPr lang="en-US" sz="1800" dirty="0" smtClean="0">
              <a:solidFill>
                <a:srgbClr val="000000">
                  <a:hueOff val="0"/>
                  <a:satOff val="0"/>
                  <a:lumOff val="0"/>
                  <a:alphaOff val="0"/>
                </a:srgbClr>
              </a:solidFill>
              <a:latin typeface="Arial"/>
              <a:ea typeface="+mn-ea"/>
              <a:cs typeface="+mn-cs"/>
            </a:rPr>
            <a:t>state/local</a:t>
          </a:r>
          <a:endParaRPr lang="en-US" sz="1800" dirty="0">
            <a:solidFill>
              <a:srgbClr val="000000">
                <a:hueOff val="0"/>
                <a:satOff val="0"/>
                <a:lumOff val="0"/>
                <a:alphaOff val="0"/>
              </a:srgbClr>
            </a:solidFill>
            <a:latin typeface="Arial"/>
            <a:ea typeface="+mn-ea"/>
            <a:cs typeface="+mn-cs"/>
          </a:endParaRPr>
        </a:p>
      </dgm:t>
    </dgm:pt>
    <dgm:pt modelId="{33E2E379-168B-4FB4-BDEE-015B7A87844D}" type="parTrans" cxnId="{641FCD7C-9948-41D0-A373-2E44F5B50EA6}">
      <dgm:prSet/>
      <dgm:spPr/>
      <dgm:t>
        <a:bodyPr/>
        <a:lstStyle/>
        <a:p>
          <a:endParaRPr lang="en-US"/>
        </a:p>
      </dgm:t>
    </dgm:pt>
    <dgm:pt modelId="{83CEBBF6-F55B-4802-B5F5-CD7F4232B030}" type="sibTrans" cxnId="{641FCD7C-9948-41D0-A373-2E44F5B50EA6}">
      <dgm:prSet/>
      <dgm:spPr/>
      <dgm:t>
        <a:bodyPr/>
        <a:lstStyle/>
        <a:p>
          <a:endParaRPr lang="en-US"/>
        </a:p>
      </dgm:t>
    </dgm:pt>
    <dgm:pt modelId="{2FD0E4B5-90C1-4390-B3FB-C152AC4636C0}" type="pres">
      <dgm:prSet presAssocID="{91DF7DEB-4604-4C1C-9092-D368E9FC5672}" presName="Name0" presStyleCnt="0">
        <dgm:presLayoutVars>
          <dgm:dir/>
          <dgm:animLvl val="lvl"/>
          <dgm:resizeHandles val="exact"/>
        </dgm:presLayoutVars>
      </dgm:prSet>
      <dgm:spPr/>
      <dgm:t>
        <a:bodyPr/>
        <a:lstStyle/>
        <a:p>
          <a:endParaRPr lang="en-US"/>
        </a:p>
      </dgm:t>
    </dgm:pt>
    <dgm:pt modelId="{28218CBD-5A74-48CD-BDA9-2DF586A5DA62}" type="pres">
      <dgm:prSet presAssocID="{F0AD1D86-6129-467F-BBEA-DCF7415919F0}" presName="linNode" presStyleCnt="0"/>
      <dgm:spPr/>
    </dgm:pt>
    <dgm:pt modelId="{561BD538-B302-4A6C-9F93-28E8AC0161B3}" type="pres">
      <dgm:prSet presAssocID="{F0AD1D86-6129-467F-BBEA-DCF7415919F0}" presName="parentText" presStyleLbl="node1" presStyleIdx="0" presStyleCnt="2" custScaleX="52859" custLinFactNeighborX="-15065" custLinFactNeighborY="-2">
        <dgm:presLayoutVars>
          <dgm:chMax val="1"/>
          <dgm:bulletEnabled val="1"/>
        </dgm:presLayoutVars>
      </dgm:prSet>
      <dgm:spPr>
        <a:prstGeom prst="roundRect">
          <a:avLst/>
        </a:prstGeom>
      </dgm:spPr>
      <dgm:t>
        <a:bodyPr/>
        <a:lstStyle/>
        <a:p>
          <a:endParaRPr lang="en-US"/>
        </a:p>
      </dgm:t>
    </dgm:pt>
    <dgm:pt modelId="{21C86839-9463-42CD-9C89-CC8B5F807D2A}" type="pres">
      <dgm:prSet presAssocID="{F0AD1D86-6129-467F-BBEA-DCF7415919F0}" presName="descendantText" presStyleLbl="alignAccFollowNode1" presStyleIdx="0" presStyleCnt="2" custScaleX="126012">
        <dgm:presLayoutVars>
          <dgm:bulletEnabled val="1"/>
        </dgm:presLayoutVars>
      </dgm:prSet>
      <dgm:spPr>
        <a:prstGeom prst="round2SameRect">
          <a:avLst/>
        </a:prstGeom>
      </dgm:spPr>
      <dgm:t>
        <a:bodyPr/>
        <a:lstStyle/>
        <a:p>
          <a:endParaRPr lang="en-US"/>
        </a:p>
      </dgm:t>
    </dgm:pt>
    <dgm:pt modelId="{7C169D3B-72F7-4FAB-8652-C4B72F245473}" type="pres">
      <dgm:prSet presAssocID="{6211AC95-A1CB-4552-8131-E07A3F605310}" presName="sp" presStyleCnt="0"/>
      <dgm:spPr/>
    </dgm:pt>
    <dgm:pt modelId="{B0A3F501-C263-48BD-B715-43AC88A44703}" type="pres">
      <dgm:prSet presAssocID="{F22C5D11-AD30-40E9-BF74-559EC739CE8D}" presName="linNode" presStyleCnt="0"/>
      <dgm:spPr/>
    </dgm:pt>
    <dgm:pt modelId="{707CAF25-2894-4861-BC69-17382C9A7B8F}" type="pres">
      <dgm:prSet presAssocID="{F22C5D11-AD30-40E9-BF74-559EC739CE8D}" presName="parentText" presStyleLbl="node1" presStyleIdx="1" presStyleCnt="2" custScaleX="52859" custLinFactNeighborX="-15065" custLinFactNeighborY="-2500">
        <dgm:presLayoutVars>
          <dgm:chMax val="1"/>
          <dgm:bulletEnabled val="1"/>
        </dgm:presLayoutVars>
      </dgm:prSet>
      <dgm:spPr>
        <a:prstGeom prst="roundRect">
          <a:avLst/>
        </a:prstGeom>
      </dgm:spPr>
      <dgm:t>
        <a:bodyPr/>
        <a:lstStyle/>
        <a:p>
          <a:endParaRPr lang="en-US"/>
        </a:p>
      </dgm:t>
    </dgm:pt>
    <dgm:pt modelId="{323D3F45-6271-444C-B196-8EDDB036EC4B}" type="pres">
      <dgm:prSet presAssocID="{F22C5D11-AD30-40E9-BF74-559EC739CE8D}" presName="descendantText" presStyleLbl="alignAccFollowNode1" presStyleIdx="1" presStyleCnt="2" custScaleX="126012">
        <dgm:presLayoutVars>
          <dgm:bulletEnabled val="1"/>
        </dgm:presLayoutVars>
      </dgm:prSet>
      <dgm:spPr>
        <a:prstGeom prst="round2SameRect">
          <a:avLst/>
        </a:prstGeom>
      </dgm:spPr>
      <dgm:t>
        <a:bodyPr/>
        <a:lstStyle/>
        <a:p>
          <a:endParaRPr lang="en-US"/>
        </a:p>
      </dgm:t>
    </dgm:pt>
  </dgm:ptLst>
  <dgm:cxnLst>
    <dgm:cxn modelId="{6D4C62CD-0666-48FA-A25E-817194A1A133}" srcId="{91DF7DEB-4604-4C1C-9092-D368E9FC5672}" destId="{F0AD1D86-6129-467F-BBEA-DCF7415919F0}" srcOrd="0" destOrd="0" parTransId="{A461F677-13AE-4685-99AE-ECE6C81421EA}" sibTransId="{6211AC95-A1CB-4552-8131-E07A3F605310}"/>
    <dgm:cxn modelId="{B7BCF1D1-A984-4903-A459-1AD627BA6F2F}" type="presOf" srcId="{91DF7DEB-4604-4C1C-9092-D368E9FC5672}" destId="{2FD0E4B5-90C1-4390-B3FB-C152AC4636C0}" srcOrd="0" destOrd="0" presId="urn:microsoft.com/office/officeart/2005/8/layout/vList5"/>
    <dgm:cxn modelId="{D2E29BC0-CFAE-4ACB-B608-798EF41DA24A}" type="presOf" srcId="{F22C5D11-AD30-40E9-BF74-559EC739CE8D}" destId="{707CAF25-2894-4861-BC69-17382C9A7B8F}" srcOrd="0" destOrd="0" presId="urn:microsoft.com/office/officeart/2005/8/layout/vList5"/>
    <dgm:cxn modelId="{6207BCF2-376A-4912-AB0F-AC7BD5B019F8}" type="presOf" srcId="{72E3911D-686C-4AB5-B89C-2055935BB715}" destId="{323D3F45-6271-444C-B196-8EDDB036EC4B}" srcOrd="0" destOrd="0" presId="urn:microsoft.com/office/officeart/2005/8/layout/vList5"/>
    <dgm:cxn modelId="{6AD43B58-5579-4A00-B39A-640B3C2CCD6B}" srcId="{F0AD1D86-6129-467F-BBEA-DCF7415919F0}" destId="{6C999246-AC68-4410-8C81-C2180FE9AE02}" srcOrd="0" destOrd="0" parTransId="{BA28FC75-5748-4E65-8D99-8904959EDEC8}" sibTransId="{13C44F42-9F03-4F0E-BCBF-C91676E3B949}"/>
    <dgm:cxn modelId="{39E0D27D-F037-46C3-ACEF-46990396ED6F}" type="presOf" srcId="{6C999246-AC68-4410-8C81-C2180FE9AE02}" destId="{21C86839-9463-42CD-9C89-CC8B5F807D2A}" srcOrd="0" destOrd="0" presId="urn:microsoft.com/office/officeart/2005/8/layout/vList5"/>
    <dgm:cxn modelId="{641FCD7C-9948-41D0-A373-2E44F5B50EA6}" srcId="{F22C5D11-AD30-40E9-BF74-559EC739CE8D}" destId="{72E3911D-686C-4AB5-B89C-2055935BB715}" srcOrd="0" destOrd="0" parTransId="{33E2E379-168B-4FB4-BDEE-015B7A87844D}" sibTransId="{83CEBBF6-F55B-4802-B5F5-CD7F4232B030}"/>
    <dgm:cxn modelId="{67761402-3769-4810-9835-3EEEDA2A8192}" type="presOf" srcId="{F0AD1D86-6129-467F-BBEA-DCF7415919F0}" destId="{561BD538-B302-4A6C-9F93-28E8AC0161B3}" srcOrd="0" destOrd="0" presId="urn:microsoft.com/office/officeart/2005/8/layout/vList5"/>
    <dgm:cxn modelId="{BF3FF65A-04E0-4412-A0BA-FCAF36A881DF}" srcId="{91DF7DEB-4604-4C1C-9092-D368E9FC5672}" destId="{F22C5D11-AD30-40E9-BF74-559EC739CE8D}" srcOrd="1" destOrd="0" parTransId="{53F8850B-36CC-47B0-A03D-BF046A15FBB7}" sibTransId="{40B1FC09-7FB6-4A4B-AA5A-423C2BA8398E}"/>
    <dgm:cxn modelId="{94F5FFE9-B3BC-40BF-B5D8-10A32FE9A759}" type="presParOf" srcId="{2FD0E4B5-90C1-4390-B3FB-C152AC4636C0}" destId="{28218CBD-5A74-48CD-BDA9-2DF586A5DA62}" srcOrd="0" destOrd="0" presId="urn:microsoft.com/office/officeart/2005/8/layout/vList5"/>
    <dgm:cxn modelId="{C5CCB521-9676-473D-B8E1-F30A5E0C8388}" type="presParOf" srcId="{28218CBD-5A74-48CD-BDA9-2DF586A5DA62}" destId="{561BD538-B302-4A6C-9F93-28E8AC0161B3}" srcOrd="0" destOrd="0" presId="urn:microsoft.com/office/officeart/2005/8/layout/vList5"/>
    <dgm:cxn modelId="{88A1CF79-0A45-4751-858E-EA38AA018494}" type="presParOf" srcId="{28218CBD-5A74-48CD-BDA9-2DF586A5DA62}" destId="{21C86839-9463-42CD-9C89-CC8B5F807D2A}" srcOrd="1" destOrd="0" presId="urn:microsoft.com/office/officeart/2005/8/layout/vList5"/>
    <dgm:cxn modelId="{332FD1C3-53C4-47B3-886C-A1851177D347}" type="presParOf" srcId="{2FD0E4B5-90C1-4390-B3FB-C152AC4636C0}" destId="{7C169D3B-72F7-4FAB-8652-C4B72F245473}" srcOrd="1" destOrd="0" presId="urn:microsoft.com/office/officeart/2005/8/layout/vList5"/>
    <dgm:cxn modelId="{0FBB0674-1F0B-46A1-A264-D545DC6F748E}" type="presParOf" srcId="{2FD0E4B5-90C1-4390-B3FB-C152AC4636C0}" destId="{B0A3F501-C263-48BD-B715-43AC88A44703}" srcOrd="2" destOrd="0" presId="urn:microsoft.com/office/officeart/2005/8/layout/vList5"/>
    <dgm:cxn modelId="{ED856F6F-D708-45D3-86B3-5EFDF989FF3D}" type="presParOf" srcId="{B0A3F501-C263-48BD-B715-43AC88A44703}" destId="{707CAF25-2894-4861-BC69-17382C9A7B8F}" srcOrd="0" destOrd="0" presId="urn:microsoft.com/office/officeart/2005/8/layout/vList5"/>
    <dgm:cxn modelId="{401B92C3-38EB-4EA9-BD33-40602F516074}" type="presParOf" srcId="{B0A3F501-C263-48BD-B715-43AC88A44703}" destId="{323D3F45-6271-444C-B196-8EDDB036EC4B}"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72074-822A-4FA5-B81D-1D07F74DAD2D}">
      <dsp:nvSpPr>
        <dsp:cNvPr id="0" name=""/>
        <dsp:cNvSpPr/>
      </dsp:nvSpPr>
      <dsp:spPr>
        <a:xfrm rot="5400000">
          <a:off x="4570776" y="-2840606"/>
          <a:ext cx="800100" cy="6681338"/>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hueOff val="0"/>
                  <a:satOff val="0"/>
                  <a:lumOff val="0"/>
                  <a:alphaOff val="0"/>
                </a:srgbClr>
              </a:solidFill>
              <a:latin typeface="Arial"/>
              <a:ea typeface="+mn-ea"/>
              <a:cs typeface="+mn-cs"/>
            </a:rPr>
            <a:t>Total </a:t>
          </a:r>
          <a:r>
            <a:rPr lang="en-US" sz="1800" kern="1200" dirty="0" smtClean="0">
              <a:solidFill>
                <a:srgbClr val="000000">
                  <a:hueOff val="0"/>
                  <a:satOff val="0"/>
                  <a:lumOff val="0"/>
                  <a:alphaOff val="0"/>
                </a:srgbClr>
              </a:solidFill>
              <a:latin typeface="Arial"/>
              <a:ea typeface="+mn-ea"/>
              <a:cs typeface="+mn-cs"/>
            </a:rPr>
            <a:t>messages </a:t>
          </a:r>
          <a:r>
            <a:rPr lang="en-US" sz="1800" kern="1200" dirty="0">
              <a:solidFill>
                <a:srgbClr val="000000">
                  <a:hueOff val="0"/>
                  <a:satOff val="0"/>
                  <a:lumOff val="0"/>
                  <a:alphaOff val="0"/>
                </a:srgbClr>
              </a:solidFill>
              <a:latin typeface="Arial"/>
              <a:ea typeface="+mn-ea"/>
              <a:cs typeface="+mn-cs"/>
            </a:rPr>
            <a:t>processed by IPAWS</a:t>
          </a:r>
        </a:p>
      </dsp:txBody>
      <dsp:txXfrm rot="-5400000">
        <a:off x="1630157" y="139071"/>
        <a:ext cx="6642280" cy="721984"/>
      </dsp:txXfrm>
    </dsp:sp>
    <dsp:sp modelId="{73433741-A5F0-46A7-9934-2EE813F856BB}">
      <dsp:nvSpPr>
        <dsp:cNvPr id="0" name=""/>
        <dsp:cNvSpPr/>
      </dsp:nvSpPr>
      <dsp:spPr>
        <a:xfrm>
          <a:off x="131974" y="0"/>
          <a:ext cx="1498182" cy="1000125"/>
        </a:xfrm>
        <a:prstGeom prst="roundRect">
          <a:avLst/>
        </a:prstGeom>
        <a:solidFill>
          <a:srgbClr val="333399">
            <a:shade val="8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Arial"/>
              <a:ea typeface="+mn-ea"/>
              <a:cs typeface="+mn-cs"/>
            </a:rPr>
            <a:t>2,835,468</a:t>
          </a:r>
          <a:endParaRPr lang="en-US" sz="2100" kern="1200" dirty="0">
            <a:solidFill>
              <a:srgbClr val="FFFFFF"/>
            </a:solidFill>
            <a:latin typeface="Arial"/>
            <a:ea typeface="+mn-ea"/>
            <a:cs typeface="+mn-cs"/>
          </a:endParaRPr>
        </a:p>
      </dsp:txBody>
      <dsp:txXfrm>
        <a:off x="180796" y="48822"/>
        <a:ext cx="1400538" cy="902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72074-822A-4FA5-B81D-1D07F74DAD2D}">
      <dsp:nvSpPr>
        <dsp:cNvPr id="0" name=""/>
        <dsp:cNvSpPr/>
      </dsp:nvSpPr>
      <dsp:spPr>
        <a:xfrm rot="5400000">
          <a:off x="4229810" y="-2774610"/>
          <a:ext cx="324147" cy="5955633"/>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hueOff val="0"/>
                  <a:satOff val="0"/>
                  <a:lumOff val="0"/>
                  <a:alphaOff val="0"/>
                </a:srgbClr>
              </a:solidFill>
              <a:latin typeface="Arial"/>
              <a:ea typeface="+mn-ea"/>
              <a:cs typeface="+mn-cs"/>
            </a:rPr>
            <a:t>WEAs sent by NWS</a:t>
          </a:r>
        </a:p>
      </dsp:txBody>
      <dsp:txXfrm rot="-5400000">
        <a:off x="1414067" y="56957"/>
        <a:ext cx="5939809" cy="292499"/>
      </dsp:txXfrm>
    </dsp:sp>
    <dsp:sp modelId="{73433741-A5F0-46A7-9934-2EE813F856BB}">
      <dsp:nvSpPr>
        <dsp:cNvPr id="0" name=""/>
        <dsp:cNvSpPr/>
      </dsp:nvSpPr>
      <dsp:spPr>
        <a:xfrm>
          <a:off x="0" y="3207"/>
          <a:ext cx="1413864" cy="405184"/>
        </a:xfrm>
        <a:prstGeom prst="roundRect">
          <a:avLst/>
        </a:prstGeom>
        <a:solidFill>
          <a:srgbClr val="333399">
            <a:shade val="8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Arial"/>
              <a:ea typeface="+mn-ea"/>
              <a:cs typeface="+mn-cs"/>
            </a:rPr>
            <a:t>34,788</a:t>
          </a:r>
          <a:endParaRPr lang="en-US" sz="2100" kern="1200" dirty="0">
            <a:solidFill>
              <a:srgbClr val="FFFFFF"/>
            </a:solidFill>
            <a:latin typeface="Arial"/>
            <a:ea typeface="+mn-ea"/>
            <a:cs typeface="+mn-cs"/>
          </a:endParaRPr>
        </a:p>
      </dsp:txBody>
      <dsp:txXfrm>
        <a:off x="19779" y="22986"/>
        <a:ext cx="1374306" cy="365626"/>
      </dsp:txXfrm>
    </dsp:sp>
    <dsp:sp modelId="{21C86839-9463-42CD-9C89-CC8B5F807D2A}">
      <dsp:nvSpPr>
        <dsp:cNvPr id="0" name=""/>
        <dsp:cNvSpPr/>
      </dsp:nvSpPr>
      <dsp:spPr>
        <a:xfrm rot="5400000">
          <a:off x="4229810" y="-2349166"/>
          <a:ext cx="324147" cy="5955633"/>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hueOff val="0"/>
                  <a:satOff val="0"/>
                  <a:lumOff val="0"/>
                  <a:alphaOff val="0"/>
                </a:srgbClr>
              </a:solidFill>
              <a:latin typeface="Arial"/>
              <a:ea typeface="+mn-ea"/>
              <a:cs typeface="+mn-cs"/>
            </a:rPr>
            <a:t>WEAs sent by </a:t>
          </a:r>
          <a:r>
            <a:rPr lang="en-US" sz="1800" kern="1200" dirty="0" smtClean="0">
              <a:solidFill>
                <a:srgbClr val="000000">
                  <a:hueOff val="0"/>
                  <a:satOff val="0"/>
                  <a:lumOff val="0"/>
                  <a:alphaOff val="0"/>
                </a:srgbClr>
              </a:solidFill>
              <a:latin typeface="Arial"/>
              <a:ea typeface="+mn-ea"/>
              <a:cs typeface="+mn-cs"/>
            </a:rPr>
            <a:t>NCMEC</a:t>
          </a:r>
          <a:endParaRPr lang="en-US" sz="1800" kern="1200" dirty="0">
            <a:solidFill>
              <a:srgbClr val="000000">
                <a:hueOff val="0"/>
                <a:satOff val="0"/>
                <a:lumOff val="0"/>
                <a:alphaOff val="0"/>
              </a:srgbClr>
            </a:solidFill>
            <a:latin typeface="Arial"/>
            <a:ea typeface="+mn-ea"/>
            <a:cs typeface="+mn-cs"/>
          </a:endParaRPr>
        </a:p>
      </dsp:txBody>
      <dsp:txXfrm rot="-5400000">
        <a:off x="1414067" y="482401"/>
        <a:ext cx="5939809" cy="292499"/>
      </dsp:txXfrm>
    </dsp:sp>
    <dsp:sp modelId="{561BD538-B302-4A6C-9F93-28E8AC0161B3}">
      <dsp:nvSpPr>
        <dsp:cNvPr id="0" name=""/>
        <dsp:cNvSpPr/>
      </dsp:nvSpPr>
      <dsp:spPr>
        <a:xfrm>
          <a:off x="0" y="428650"/>
          <a:ext cx="1413864" cy="405184"/>
        </a:xfrm>
        <a:prstGeom prst="roundRect">
          <a:avLst/>
        </a:prstGeom>
        <a:solidFill>
          <a:srgbClr val="333399">
            <a:shade val="80000"/>
            <a:hueOff val="0"/>
            <a:satOff val="-14010"/>
            <a:lumOff val="15876"/>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Arial"/>
              <a:ea typeface="+mn-ea"/>
              <a:cs typeface="+mn-cs"/>
            </a:rPr>
            <a:t>1,192</a:t>
          </a:r>
          <a:endParaRPr lang="en-US" sz="2100" kern="1200" dirty="0">
            <a:solidFill>
              <a:srgbClr val="FFFFFF"/>
            </a:solidFill>
            <a:latin typeface="Arial"/>
            <a:ea typeface="+mn-ea"/>
            <a:cs typeface="+mn-cs"/>
          </a:endParaRPr>
        </a:p>
      </dsp:txBody>
      <dsp:txXfrm>
        <a:off x="19779" y="448429"/>
        <a:ext cx="1374306" cy="365626"/>
      </dsp:txXfrm>
    </dsp:sp>
    <dsp:sp modelId="{323D3F45-6271-444C-B196-8EDDB036EC4B}">
      <dsp:nvSpPr>
        <dsp:cNvPr id="0" name=""/>
        <dsp:cNvSpPr/>
      </dsp:nvSpPr>
      <dsp:spPr>
        <a:xfrm rot="5400000">
          <a:off x="4229810" y="-1923722"/>
          <a:ext cx="324147" cy="5955633"/>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hueOff val="0"/>
                  <a:satOff val="0"/>
                  <a:lumOff val="0"/>
                  <a:alphaOff val="0"/>
                </a:srgbClr>
              </a:solidFill>
              <a:latin typeface="Arial"/>
              <a:ea typeface="+mn-ea"/>
              <a:cs typeface="+mn-cs"/>
            </a:rPr>
            <a:t>WEAs sent by state/local</a:t>
          </a:r>
        </a:p>
      </dsp:txBody>
      <dsp:txXfrm rot="-5400000">
        <a:off x="1414067" y="907845"/>
        <a:ext cx="5939809" cy="292499"/>
      </dsp:txXfrm>
    </dsp:sp>
    <dsp:sp modelId="{707CAF25-2894-4861-BC69-17382C9A7B8F}">
      <dsp:nvSpPr>
        <dsp:cNvPr id="0" name=""/>
        <dsp:cNvSpPr/>
      </dsp:nvSpPr>
      <dsp:spPr>
        <a:xfrm>
          <a:off x="0" y="843965"/>
          <a:ext cx="1413864" cy="405184"/>
        </a:xfrm>
        <a:prstGeom prst="roundRect">
          <a:avLst/>
        </a:prstGeom>
        <a:solidFill>
          <a:srgbClr val="333399">
            <a:shade val="80000"/>
            <a:hueOff val="0"/>
            <a:satOff val="-28019"/>
            <a:lumOff val="31752"/>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Arial"/>
              <a:ea typeface="+mn-ea"/>
              <a:cs typeface="+mn-cs"/>
            </a:rPr>
            <a:t>958</a:t>
          </a:r>
          <a:endParaRPr lang="en-US" sz="2100" kern="1200" dirty="0">
            <a:solidFill>
              <a:srgbClr val="FFFFFF"/>
            </a:solidFill>
            <a:latin typeface="Arial"/>
            <a:ea typeface="+mn-ea"/>
            <a:cs typeface="+mn-cs"/>
          </a:endParaRPr>
        </a:p>
      </dsp:txBody>
      <dsp:txXfrm>
        <a:off x="19779" y="863744"/>
        <a:ext cx="1374306" cy="365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86839-9463-42CD-9C89-CC8B5F807D2A}">
      <dsp:nvSpPr>
        <dsp:cNvPr id="0" name=""/>
        <dsp:cNvSpPr/>
      </dsp:nvSpPr>
      <dsp:spPr>
        <a:xfrm rot="5400000">
          <a:off x="4218854" y="-2754512"/>
          <a:ext cx="363139" cy="5962971"/>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rgbClr val="000000">
                  <a:hueOff val="0"/>
                  <a:satOff val="0"/>
                  <a:lumOff val="0"/>
                  <a:alphaOff val="0"/>
                </a:srgbClr>
              </a:solidFill>
              <a:latin typeface="Arial"/>
              <a:ea typeface="+mn-ea"/>
              <a:cs typeface="+mn-cs"/>
            </a:rPr>
            <a:t>EAS, including tests, sent </a:t>
          </a:r>
          <a:r>
            <a:rPr lang="en-US" sz="1800" kern="1200" dirty="0">
              <a:solidFill>
                <a:srgbClr val="000000">
                  <a:hueOff val="0"/>
                  <a:satOff val="0"/>
                  <a:lumOff val="0"/>
                  <a:alphaOff val="0"/>
                </a:srgbClr>
              </a:solidFill>
              <a:latin typeface="Arial"/>
              <a:ea typeface="+mn-ea"/>
              <a:cs typeface="+mn-cs"/>
            </a:rPr>
            <a:t>by state/local</a:t>
          </a:r>
        </a:p>
      </dsp:txBody>
      <dsp:txXfrm rot="-5400000">
        <a:off x="1418939" y="63130"/>
        <a:ext cx="5945244" cy="327685"/>
      </dsp:txXfrm>
    </dsp:sp>
    <dsp:sp modelId="{561BD538-B302-4A6C-9F93-28E8AC0161B3}">
      <dsp:nvSpPr>
        <dsp:cNvPr id="0" name=""/>
        <dsp:cNvSpPr/>
      </dsp:nvSpPr>
      <dsp:spPr>
        <a:xfrm>
          <a:off x="0" y="2"/>
          <a:ext cx="1406994" cy="453924"/>
        </a:xfrm>
        <a:prstGeom prst="roundRect">
          <a:avLst/>
        </a:prstGeom>
        <a:solidFill>
          <a:srgbClr val="333399">
            <a:shade val="8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Arial"/>
              <a:ea typeface="+mn-ea"/>
              <a:cs typeface="+mn-cs"/>
            </a:rPr>
            <a:t>10,276</a:t>
          </a:r>
          <a:endParaRPr lang="en-US" sz="2400" kern="1200" dirty="0">
            <a:solidFill>
              <a:srgbClr val="FFFFFF"/>
            </a:solidFill>
            <a:latin typeface="Arial"/>
            <a:ea typeface="+mn-ea"/>
            <a:cs typeface="+mn-cs"/>
          </a:endParaRPr>
        </a:p>
      </dsp:txBody>
      <dsp:txXfrm>
        <a:off x="22159" y="22161"/>
        <a:ext cx="1362676" cy="409606"/>
      </dsp:txXfrm>
    </dsp:sp>
    <dsp:sp modelId="{323D3F45-6271-444C-B196-8EDDB036EC4B}">
      <dsp:nvSpPr>
        <dsp:cNvPr id="0" name=""/>
        <dsp:cNvSpPr/>
      </dsp:nvSpPr>
      <dsp:spPr>
        <a:xfrm rot="5400000">
          <a:off x="4218854" y="-2277891"/>
          <a:ext cx="363139" cy="5962971"/>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182880" bIns="123825" numCol="1" spcCol="1270" anchor="ctr" anchorCtr="0">
          <a:noAutofit/>
        </a:bodyPr>
        <a:lstStyle/>
        <a:p>
          <a:pPr marL="182880" lvl="1" indent="-171450" algn="l" defTabSz="800100">
            <a:lnSpc>
              <a:spcPct val="50000"/>
            </a:lnSpc>
            <a:spcBef>
              <a:spcPct val="0"/>
            </a:spcBef>
            <a:spcAft>
              <a:spcPts val="0"/>
            </a:spcAft>
            <a:buChar char="••"/>
          </a:pPr>
          <a:r>
            <a:rPr lang="en-US" sz="1800" kern="1200" dirty="0">
              <a:solidFill>
                <a:srgbClr val="000000">
                  <a:hueOff val="0"/>
                  <a:satOff val="0"/>
                  <a:lumOff val="0"/>
                  <a:alphaOff val="0"/>
                </a:srgbClr>
              </a:solidFill>
              <a:latin typeface="Arial"/>
              <a:ea typeface="+mn-ea"/>
              <a:cs typeface="+mn-cs"/>
            </a:rPr>
            <a:t>EAS non-test sent by </a:t>
          </a:r>
          <a:r>
            <a:rPr lang="en-US" sz="1800" kern="1200" dirty="0" smtClean="0">
              <a:solidFill>
                <a:srgbClr val="000000">
                  <a:hueOff val="0"/>
                  <a:satOff val="0"/>
                  <a:lumOff val="0"/>
                  <a:alphaOff val="0"/>
                </a:srgbClr>
              </a:solidFill>
              <a:latin typeface="Arial"/>
              <a:ea typeface="+mn-ea"/>
              <a:cs typeface="+mn-cs"/>
            </a:rPr>
            <a:t>state/local</a:t>
          </a:r>
          <a:endParaRPr lang="en-US" sz="1800" kern="1200" dirty="0">
            <a:solidFill>
              <a:srgbClr val="000000">
                <a:hueOff val="0"/>
                <a:satOff val="0"/>
                <a:lumOff val="0"/>
                <a:alphaOff val="0"/>
              </a:srgbClr>
            </a:solidFill>
            <a:latin typeface="Arial"/>
            <a:ea typeface="+mn-ea"/>
            <a:cs typeface="+mn-cs"/>
          </a:endParaRPr>
        </a:p>
      </dsp:txBody>
      <dsp:txXfrm rot="-5400000">
        <a:off x="1418939" y="539751"/>
        <a:ext cx="5945244" cy="327685"/>
      </dsp:txXfrm>
    </dsp:sp>
    <dsp:sp modelId="{707CAF25-2894-4861-BC69-17382C9A7B8F}">
      <dsp:nvSpPr>
        <dsp:cNvPr id="0" name=""/>
        <dsp:cNvSpPr/>
      </dsp:nvSpPr>
      <dsp:spPr>
        <a:xfrm>
          <a:off x="0" y="465284"/>
          <a:ext cx="1406994" cy="453924"/>
        </a:xfrm>
        <a:prstGeom prst="roundRect">
          <a:avLst/>
        </a:prstGeom>
        <a:solidFill>
          <a:srgbClr val="333399">
            <a:shade val="80000"/>
            <a:hueOff val="0"/>
            <a:satOff val="-28019"/>
            <a:lumOff val="31752"/>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latin typeface="Arial"/>
              <a:ea typeface="+mn-ea"/>
              <a:cs typeface="+mn-cs"/>
            </a:rPr>
            <a:t>926</a:t>
          </a:r>
          <a:endParaRPr lang="en-US" sz="2400" kern="1200" dirty="0">
            <a:solidFill>
              <a:srgbClr val="FFFFFF"/>
            </a:solidFill>
            <a:latin typeface="Arial"/>
            <a:ea typeface="+mn-ea"/>
            <a:cs typeface="+mn-cs"/>
          </a:endParaRPr>
        </a:p>
      </dsp:txBody>
      <dsp:txXfrm>
        <a:off x="22159" y="487443"/>
        <a:ext cx="1362676" cy="4096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0" y="0"/>
            <a:ext cx="3171359" cy="481046"/>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defTabSz="483278">
              <a:defRPr sz="1200">
                <a:solidFill>
                  <a:srgbClr val="000000"/>
                </a:solidFill>
              </a:defRPr>
            </a:lvl1pPr>
          </a:lstStyle>
          <a:p>
            <a:endParaRPr lang="en-US" dirty="0"/>
          </a:p>
        </p:txBody>
      </p:sp>
      <p:sp>
        <p:nvSpPr>
          <p:cNvPr id="372739" name="Rectangle 3"/>
          <p:cNvSpPr>
            <a:spLocks noGrp="1" noChangeArrowheads="1"/>
          </p:cNvSpPr>
          <p:nvPr>
            <p:ph type="dt" sz="quarter" idx="1"/>
          </p:nvPr>
        </p:nvSpPr>
        <p:spPr bwMode="auto">
          <a:xfrm>
            <a:off x="4142183" y="0"/>
            <a:ext cx="3171359" cy="481046"/>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defTabSz="483278">
              <a:defRPr sz="1200">
                <a:solidFill>
                  <a:srgbClr val="000000"/>
                </a:solidFill>
              </a:defRPr>
            </a:lvl1pPr>
          </a:lstStyle>
          <a:p>
            <a:endParaRPr lang="en-US" dirty="0"/>
          </a:p>
        </p:txBody>
      </p:sp>
      <p:sp>
        <p:nvSpPr>
          <p:cNvPr id="372740" name="Rectangle 4"/>
          <p:cNvSpPr>
            <a:spLocks noGrp="1" noChangeArrowheads="1"/>
          </p:cNvSpPr>
          <p:nvPr>
            <p:ph type="ftr" sz="quarter" idx="2"/>
          </p:nvPr>
        </p:nvSpPr>
        <p:spPr bwMode="auto">
          <a:xfrm>
            <a:off x="0" y="9118513"/>
            <a:ext cx="3171359" cy="481046"/>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defTabSz="483278">
              <a:defRPr sz="1200">
                <a:solidFill>
                  <a:srgbClr val="000000"/>
                </a:solidFill>
              </a:defRPr>
            </a:lvl1pPr>
          </a:lstStyle>
          <a:p>
            <a:endParaRPr lang="en-US" dirty="0"/>
          </a:p>
        </p:txBody>
      </p:sp>
      <p:sp>
        <p:nvSpPr>
          <p:cNvPr id="372741" name="Rectangle 5"/>
          <p:cNvSpPr>
            <a:spLocks noGrp="1" noChangeArrowheads="1"/>
          </p:cNvSpPr>
          <p:nvPr>
            <p:ph type="sldNum" sz="quarter" idx="3"/>
          </p:nvPr>
        </p:nvSpPr>
        <p:spPr bwMode="auto">
          <a:xfrm>
            <a:off x="4142183" y="9118513"/>
            <a:ext cx="3171359" cy="481046"/>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defTabSz="483278">
              <a:defRPr sz="1200">
                <a:solidFill>
                  <a:srgbClr val="000000"/>
                </a:solidFill>
              </a:defRPr>
            </a:lvl1pPr>
          </a:lstStyle>
          <a:p>
            <a:fld id="{EBDD6466-2D48-46F0-AD16-E04EC60B5869}" type="slidenum">
              <a:rPr lang="en-US"/>
              <a:pPr/>
              <a:t>‹#›</a:t>
            </a:fld>
            <a:endParaRPr lang="en-US" dirty="0"/>
          </a:p>
        </p:txBody>
      </p:sp>
    </p:spTree>
    <p:extLst>
      <p:ext uri="{BB962C8B-B14F-4D97-AF65-F5344CB8AC3E}">
        <p14:creationId xmlns:p14="http://schemas.microsoft.com/office/powerpoint/2010/main" val="427152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315200" cy="9601200"/>
          </a:xfrm>
          <a:prstGeom prst="roundRect">
            <a:avLst>
              <a:gd name="adj" fmla="val 23"/>
            </a:avLst>
          </a:prstGeom>
          <a:solidFill>
            <a:srgbClr val="FFFFFF"/>
          </a:solidFill>
          <a:ln w="9525">
            <a:noFill/>
            <a:round/>
            <a:headEnd/>
            <a:tailEnd/>
          </a:ln>
          <a:effectLst/>
        </p:spPr>
        <p:txBody>
          <a:bodyPr wrap="none" lIns="95006" tIns="47503" rIns="95006" bIns="47503" anchor="ctr"/>
          <a:lstStyle/>
          <a:p>
            <a:endParaRPr lang="en-US" dirty="0"/>
          </a:p>
        </p:txBody>
      </p:sp>
      <p:sp>
        <p:nvSpPr>
          <p:cNvPr id="3074" name="Rectangle 2"/>
          <p:cNvSpPr>
            <a:spLocks noGrp="1" noChangeArrowheads="1"/>
          </p:cNvSpPr>
          <p:nvPr>
            <p:ph type="hdr"/>
          </p:nvPr>
        </p:nvSpPr>
        <p:spPr bwMode="auto">
          <a:xfrm>
            <a:off x="0" y="0"/>
            <a:ext cx="3169699" cy="479403"/>
          </a:xfrm>
          <a:prstGeom prst="rect">
            <a:avLst/>
          </a:prstGeom>
          <a:noFill/>
          <a:ln w="9525">
            <a:noFill/>
            <a:round/>
            <a:headEnd/>
            <a:tailEnd/>
          </a:ln>
          <a:effectLst/>
        </p:spPr>
        <p:txBody>
          <a:bodyPr vert="horz" wrap="square" lIns="95134" tIns="49470" rIns="95134" bIns="49470" numCol="1" anchor="t" anchorCtr="0" compatLnSpc="1">
            <a:prstTxWarp prst="textNoShape">
              <a:avLst/>
            </a:prstTxWarp>
          </a:bodyPr>
          <a:lstStyle>
            <a:lvl1pPr defTabSz="483278">
              <a:lnSpc>
                <a:spcPct val="100000"/>
              </a:lnSpc>
              <a:buSzPct val="45000"/>
              <a:buFont typeface="Wingdings" pitchFamily="2" charset="2"/>
              <a:buNone/>
              <a:tabLst>
                <a:tab pos="765327" algn="l"/>
                <a:tab pos="1530655" algn="l"/>
                <a:tab pos="2295982" algn="l"/>
                <a:tab pos="3061310" algn="l"/>
              </a:tabLst>
              <a:defRPr sz="1200">
                <a:solidFill>
                  <a:srgbClr val="000000"/>
                </a:solidFill>
                <a:latin typeface="Times New Roman" pitchFamily="18" charset="0"/>
              </a:defRPr>
            </a:lvl1pPr>
          </a:lstStyle>
          <a:p>
            <a:endParaRPr lang="en-GB" dirty="0"/>
          </a:p>
        </p:txBody>
      </p:sp>
      <p:sp>
        <p:nvSpPr>
          <p:cNvPr id="3075" name="Rectangle 3"/>
          <p:cNvSpPr>
            <a:spLocks noGrp="1" noChangeArrowheads="1"/>
          </p:cNvSpPr>
          <p:nvPr>
            <p:ph type="dt"/>
          </p:nvPr>
        </p:nvSpPr>
        <p:spPr bwMode="auto">
          <a:xfrm>
            <a:off x="4142183" y="0"/>
            <a:ext cx="3169699" cy="479403"/>
          </a:xfrm>
          <a:prstGeom prst="rect">
            <a:avLst/>
          </a:prstGeom>
          <a:noFill/>
          <a:ln w="9525">
            <a:noFill/>
            <a:round/>
            <a:headEnd/>
            <a:tailEnd/>
          </a:ln>
          <a:effectLst/>
        </p:spPr>
        <p:txBody>
          <a:bodyPr vert="horz" wrap="square" lIns="95134" tIns="49470" rIns="95134" bIns="49470" numCol="1" anchor="t" anchorCtr="0" compatLnSpc="1">
            <a:prstTxWarp prst="textNoShape">
              <a:avLst/>
            </a:prstTxWarp>
          </a:bodyPr>
          <a:lstStyle>
            <a:lvl1pPr algn="r" defTabSz="483278">
              <a:lnSpc>
                <a:spcPct val="100000"/>
              </a:lnSpc>
              <a:buSzPct val="45000"/>
              <a:buFont typeface="Wingdings" pitchFamily="2" charset="2"/>
              <a:buNone/>
              <a:tabLst>
                <a:tab pos="765327" algn="l"/>
                <a:tab pos="1530655" algn="l"/>
                <a:tab pos="2295982" algn="l"/>
                <a:tab pos="3061310" algn="l"/>
              </a:tabLst>
              <a:defRPr sz="1200">
                <a:solidFill>
                  <a:srgbClr val="000000"/>
                </a:solidFill>
                <a:latin typeface="Times New Roman" pitchFamily="18" charset="0"/>
              </a:defRPr>
            </a:lvl1pPr>
          </a:lstStyle>
          <a:p>
            <a:endParaRPr lang="en-GB" dirty="0"/>
          </a:p>
        </p:txBody>
      </p:sp>
      <p:sp>
        <p:nvSpPr>
          <p:cNvPr id="3076" name="Rectangle 4"/>
          <p:cNvSpPr>
            <a:spLocks noGrp="1" noRot="1" noChangeAspect="1" noChangeArrowheads="1"/>
          </p:cNvSpPr>
          <p:nvPr>
            <p:ph type="sldImg"/>
          </p:nvPr>
        </p:nvSpPr>
        <p:spPr bwMode="auto">
          <a:xfrm>
            <a:off x="1257300" y="719138"/>
            <a:ext cx="4799013" cy="3598862"/>
          </a:xfrm>
          <a:prstGeom prst="rect">
            <a:avLst/>
          </a:prstGeom>
          <a:solidFill>
            <a:srgbClr val="FFFFFF"/>
          </a:solidFill>
          <a:ln w="9360">
            <a:solidFill>
              <a:srgbClr val="000000"/>
            </a:solidFill>
            <a:miter lim="800000"/>
            <a:headEnd/>
            <a:tailEnd/>
          </a:ln>
          <a:effectLst/>
        </p:spPr>
      </p:sp>
      <p:sp>
        <p:nvSpPr>
          <p:cNvPr id="3077" name="Rectangle 5"/>
          <p:cNvSpPr>
            <a:spLocks noGrp="1" noChangeArrowheads="1"/>
          </p:cNvSpPr>
          <p:nvPr>
            <p:ph type="body"/>
          </p:nvPr>
        </p:nvSpPr>
        <p:spPr bwMode="auto">
          <a:xfrm>
            <a:off x="731853" y="4560899"/>
            <a:ext cx="5849836" cy="4319555"/>
          </a:xfrm>
          <a:prstGeom prst="rect">
            <a:avLst/>
          </a:prstGeom>
          <a:noFill/>
          <a:ln w="9525">
            <a:noFill/>
            <a:round/>
            <a:headEnd/>
            <a:tailEnd/>
          </a:ln>
          <a:effectLst/>
        </p:spPr>
        <p:txBody>
          <a:bodyPr vert="horz" wrap="square" lIns="95134" tIns="49470" rIns="95134" bIns="49470" numCol="1" anchor="t" anchorCtr="0" compatLnSpc="1">
            <a:prstTxWarp prst="textNoShape">
              <a:avLst/>
            </a:prstTxWarp>
          </a:bodyPr>
          <a:lstStyle/>
          <a:p>
            <a:pPr lvl="0"/>
            <a:endParaRPr lang="en-US" smtClean="0"/>
          </a:p>
        </p:txBody>
      </p:sp>
      <p:sp>
        <p:nvSpPr>
          <p:cNvPr id="3078" name="Rectangle 6"/>
          <p:cNvSpPr>
            <a:spLocks noGrp="1" noChangeArrowheads="1"/>
          </p:cNvSpPr>
          <p:nvPr>
            <p:ph type="ftr"/>
          </p:nvPr>
        </p:nvSpPr>
        <p:spPr bwMode="auto">
          <a:xfrm>
            <a:off x="0" y="9118513"/>
            <a:ext cx="3169699" cy="479403"/>
          </a:xfrm>
          <a:prstGeom prst="rect">
            <a:avLst/>
          </a:prstGeom>
          <a:noFill/>
          <a:ln w="9525">
            <a:noFill/>
            <a:round/>
            <a:headEnd/>
            <a:tailEnd/>
          </a:ln>
          <a:effectLst/>
        </p:spPr>
        <p:txBody>
          <a:bodyPr vert="horz" wrap="square" lIns="95134" tIns="49470" rIns="95134" bIns="49470" numCol="1" anchor="b" anchorCtr="0" compatLnSpc="1">
            <a:prstTxWarp prst="textNoShape">
              <a:avLst/>
            </a:prstTxWarp>
          </a:bodyPr>
          <a:lstStyle>
            <a:lvl1pPr defTabSz="483278">
              <a:lnSpc>
                <a:spcPct val="100000"/>
              </a:lnSpc>
              <a:buSzPct val="45000"/>
              <a:buFont typeface="Wingdings" pitchFamily="2" charset="2"/>
              <a:buNone/>
              <a:tabLst>
                <a:tab pos="765327" algn="l"/>
                <a:tab pos="1530655" algn="l"/>
                <a:tab pos="2295982" algn="l"/>
                <a:tab pos="3061310" algn="l"/>
              </a:tabLst>
              <a:defRPr sz="1200">
                <a:solidFill>
                  <a:srgbClr val="000000"/>
                </a:solidFill>
                <a:latin typeface="Times New Roman" pitchFamily="18" charset="0"/>
              </a:defRPr>
            </a:lvl1pPr>
          </a:lstStyle>
          <a:p>
            <a:endParaRPr lang="en-GB" dirty="0"/>
          </a:p>
        </p:txBody>
      </p:sp>
      <p:sp>
        <p:nvSpPr>
          <p:cNvPr id="3079" name="Rectangle 7"/>
          <p:cNvSpPr>
            <a:spLocks noGrp="1" noChangeArrowheads="1"/>
          </p:cNvSpPr>
          <p:nvPr>
            <p:ph type="sldNum"/>
          </p:nvPr>
        </p:nvSpPr>
        <p:spPr bwMode="auto">
          <a:xfrm>
            <a:off x="4142183" y="9118513"/>
            <a:ext cx="3169699" cy="479403"/>
          </a:xfrm>
          <a:prstGeom prst="rect">
            <a:avLst/>
          </a:prstGeom>
          <a:noFill/>
          <a:ln w="9525">
            <a:noFill/>
            <a:round/>
            <a:headEnd/>
            <a:tailEnd/>
          </a:ln>
          <a:effectLst/>
        </p:spPr>
        <p:txBody>
          <a:bodyPr vert="horz" wrap="square" lIns="95134" tIns="49470" rIns="95134" bIns="49470" numCol="1" anchor="b" anchorCtr="0" compatLnSpc="1">
            <a:prstTxWarp prst="textNoShape">
              <a:avLst/>
            </a:prstTxWarp>
          </a:bodyPr>
          <a:lstStyle>
            <a:lvl1pPr algn="r" defTabSz="483278">
              <a:lnSpc>
                <a:spcPct val="100000"/>
              </a:lnSpc>
              <a:buSzPct val="45000"/>
              <a:buFont typeface="Wingdings" pitchFamily="2" charset="2"/>
              <a:buNone/>
              <a:tabLst>
                <a:tab pos="765327" algn="l"/>
                <a:tab pos="1530655" algn="l"/>
                <a:tab pos="2295982" algn="l"/>
                <a:tab pos="3061310" algn="l"/>
              </a:tabLst>
              <a:defRPr sz="1200">
                <a:solidFill>
                  <a:srgbClr val="000000"/>
                </a:solidFill>
                <a:latin typeface="Times New Roman" pitchFamily="18" charset="0"/>
              </a:defRPr>
            </a:lvl1pPr>
          </a:lstStyle>
          <a:p>
            <a:fld id="{EB24E4AF-4517-49DF-8A7D-019203E9945E}" type="slidenum">
              <a:rPr lang="en-GB"/>
              <a:pPr/>
              <a:t>‹#›</a:t>
            </a:fld>
            <a:endParaRPr lang="en-GB" dirty="0"/>
          </a:p>
        </p:txBody>
      </p:sp>
    </p:spTree>
    <p:extLst>
      <p:ext uri="{BB962C8B-B14F-4D97-AF65-F5344CB8AC3E}">
        <p14:creationId xmlns:p14="http://schemas.microsoft.com/office/powerpoint/2010/main" val="37059497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66F399D-6FA4-4DAB-AAB6-0AAF5421FD63}" type="slidenum">
              <a:rPr lang="en-GB"/>
              <a:pPr/>
              <a:t>1</a:t>
            </a:fld>
            <a:endParaRPr lang="en-GB" dirty="0"/>
          </a:p>
        </p:txBody>
      </p:sp>
      <p:sp>
        <p:nvSpPr>
          <p:cNvPr id="73729" name="Rectangle 1"/>
          <p:cNvSpPr txBox="1">
            <a:spLocks noGrp="1" noRot="1" noChangeAspect="1" noChangeArrowheads="1"/>
          </p:cNvSpPr>
          <p:nvPr>
            <p:ph type="sldImg"/>
          </p:nvPr>
        </p:nvSpPr>
        <p:spPr bwMode="auto">
          <a:xfrm>
            <a:off x="1257300" y="719138"/>
            <a:ext cx="4800600" cy="3600450"/>
          </a:xfrm>
          <a:prstGeom prst="rect">
            <a:avLst/>
          </a:prstGeom>
          <a:solidFill>
            <a:srgbClr val="FFFFFF"/>
          </a:solidFill>
          <a:ln>
            <a:solidFill>
              <a:srgbClr val="000000"/>
            </a:solidFill>
            <a:miter lim="800000"/>
            <a:headEnd/>
            <a:tailEnd/>
          </a:ln>
        </p:spPr>
      </p:sp>
      <p:sp>
        <p:nvSpPr>
          <p:cNvPr id="73730" name="Rectangle 2"/>
          <p:cNvSpPr txBox="1">
            <a:spLocks noGrp="1" noChangeArrowheads="1"/>
          </p:cNvSpPr>
          <p:nvPr>
            <p:ph type="body" idx="1"/>
          </p:nvPr>
        </p:nvSpPr>
        <p:spPr bwMode="auto">
          <a:xfrm>
            <a:off x="731853" y="4560898"/>
            <a:ext cx="5851496" cy="4322839"/>
          </a:xfrm>
          <a:prstGeom prst="rect">
            <a:avLst/>
          </a:prstGeom>
          <a:noFill/>
          <a:ln>
            <a:round/>
            <a:headEnd/>
            <a:tailEnd/>
          </a:ln>
        </p:spPr>
        <p:txBody>
          <a:bodyPr wrap="none" lIns="96656" tIns="48328" rIns="96656" bIns="48328" anchor="ctr"/>
          <a:lstStyle/>
          <a:p>
            <a:endParaRPr lang="en-US" dirty="0"/>
          </a:p>
        </p:txBody>
      </p:sp>
    </p:spTree>
    <p:extLst>
      <p:ext uri="{BB962C8B-B14F-4D97-AF65-F5344CB8AC3E}">
        <p14:creationId xmlns:p14="http://schemas.microsoft.com/office/powerpoint/2010/main" val="1609239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764F4232-20E6-4EFD-9215-0A7B262BB30B}" type="slidenum">
              <a:rPr lang="en-GB"/>
              <a:pPr/>
              <a:t>22</a:t>
            </a:fld>
            <a:endParaRPr lang="en-GB" dirty="0"/>
          </a:p>
        </p:txBody>
      </p:sp>
      <p:sp>
        <p:nvSpPr>
          <p:cNvPr id="125953" name="Rectangle 1"/>
          <p:cNvSpPr txBox="1">
            <a:spLocks noGrp="1" noRot="1" noChangeAspect="1" noChangeArrowheads="1"/>
          </p:cNvSpPr>
          <p:nvPr>
            <p:ph type="sldImg"/>
          </p:nvPr>
        </p:nvSpPr>
        <p:spPr bwMode="auto">
          <a:xfrm>
            <a:off x="1214438" y="730250"/>
            <a:ext cx="4886325" cy="3663950"/>
          </a:xfrm>
          <a:prstGeom prst="rect">
            <a:avLst/>
          </a:prstGeom>
          <a:solidFill>
            <a:srgbClr val="FFFFFF"/>
          </a:solidFill>
          <a:ln>
            <a:solidFill>
              <a:srgbClr val="000000"/>
            </a:solidFill>
            <a:miter lim="800000"/>
            <a:headEnd/>
            <a:tailEnd/>
          </a:ln>
        </p:spPr>
      </p:sp>
      <p:sp>
        <p:nvSpPr>
          <p:cNvPr id="125954" name="Rectangle 2"/>
          <p:cNvSpPr txBox="1">
            <a:spLocks noGrp="1" noChangeArrowheads="1"/>
          </p:cNvSpPr>
          <p:nvPr>
            <p:ph type="body" idx="1"/>
          </p:nvPr>
        </p:nvSpPr>
        <p:spPr bwMode="auto">
          <a:xfrm>
            <a:off x="975803" y="4636421"/>
            <a:ext cx="5363595" cy="4393436"/>
          </a:xfrm>
          <a:prstGeom prst="rect">
            <a:avLst/>
          </a:prstGeom>
          <a:noFill/>
          <a:ln>
            <a:round/>
            <a:headEnd/>
            <a:tailEnd/>
          </a:ln>
        </p:spPr>
        <p:txBody>
          <a:bodyPr wrap="none" lIns="96656" tIns="48328" rIns="96656" bIns="48328" anchor="ctr"/>
          <a:lstStyle/>
          <a:p>
            <a:endParaRPr lang="en-US" dirty="0"/>
          </a:p>
        </p:txBody>
      </p:sp>
    </p:spTree>
    <p:extLst>
      <p:ext uri="{BB962C8B-B14F-4D97-AF65-F5344CB8AC3E}">
        <p14:creationId xmlns:p14="http://schemas.microsoft.com/office/powerpoint/2010/main" val="173981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C715681-4272-46B8-A7C6-37339F7D118E}" type="slidenum">
              <a:rPr lang="en-US" smtClean="0"/>
              <a:pPr>
                <a:defRPr/>
              </a:pPr>
              <a:t>26</a:t>
            </a:fld>
            <a:endParaRPr lang="en-US" dirty="0"/>
          </a:p>
        </p:txBody>
      </p:sp>
    </p:spTree>
    <p:extLst>
      <p:ext uri="{BB962C8B-B14F-4D97-AF65-F5344CB8AC3E}">
        <p14:creationId xmlns:p14="http://schemas.microsoft.com/office/powerpoint/2010/main" val="4158604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 Present, Future</a:t>
            </a:r>
          </a:p>
          <a:p>
            <a:r>
              <a:rPr lang="en-US" dirty="0" smtClean="0"/>
              <a:t>Note</a:t>
            </a:r>
            <a:r>
              <a:rPr lang="en-US" baseline="0" dirty="0" smtClean="0"/>
              <a:t> that subscription-based alerting should be in there circa 2000 and beyond</a:t>
            </a:r>
            <a:endParaRPr lang="en-US" dirty="0"/>
          </a:p>
        </p:txBody>
      </p:sp>
      <p:sp>
        <p:nvSpPr>
          <p:cNvPr id="4" name="Slide Number Placeholder 3"/>
          <p:cNvSpPr>
            <a:spLocks noGrp="1"/>
          </p:cNvSpPr>
          <p:nvPr>
            <p:ph type="sldNum" idx="10"/>
          </p:nvPr>
        </p:nvSpPr>
        <p:spPr/>
        <p:txBody>
          <a:bodyPr/>
          <a:lstStyle/>
          <a:p>
            <a:fld id="{EB24E4AF-4517-49DF-8A7D-019203E9945E}" type="slidenum">
              <a:rPr lang="en-GB" smtClean="0"/>
              <a:pPr/>
              <a:t>3</a:t>
            </a:fld>
            <a:endParaRPr lang="en-GB" dirty="0"/>
          </a:p>
        </p:txBody>
      </p:sp>
    </p:spTree>
    <p:extLst>
      <p:ext uri="{BB962C8B-B14F-4D97-AF65-F5344CB8AC3E}">
        <p14:creationId xmlns:p14="http://schemas.microsoft.com/office/powerpoint/2010/main" val="232088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190500"/>
            <a:ext cx="5513387" cy="4133850"/>
          </a:xfrm>
        </p:spPr>
      </p:sp>
      <p:sp>
        <p:nvSpPr>
          <p:cNvPr id="3" name="Notes Placeholder 2"/>
          <p:cNvSpPr>
            <a:spLocks noGrp="1"/>
          </p:cNvSpPr>
          <p:nvPr>
            <p:ph type="body" idx="1"/>
          </p:nvPr>
        </p:nvSpPr>
        <p:spPr>
          <a:xfrm>
            <a:off x="931498" y="3336547"/>
            <a:ext cx="7446104" cy="3160108"/>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5273101" y="6670224"/>
            <a:ext cx="4034531" cy="351443"/>
          </a:xfrm>
          <a:prstGeom prst="rect">
            <a:avLst/>
          </a:prstGeom>
        </p:spPr>
        <p:txBody>
          <a:bodyPr/>
          <a:lstStyle/>
          <a:p>
            <a:pPr>
              <a:defRPr/>
            </a:pPr>
            <a:fld id="{5C715681-4272-46B8-A7C6-37339F7D118E}"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85305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xfrm>
            <a:off x="5273101" y="6670224"/>
            <a:ext cx="4034531" cy="351443"/>
          </a:xfrm>
          <a:prstGeom prst="rect">
            <a:avLst/>
          </a:prstGeom>
          <a:noFill/>
        </p:spPr>
        <p:txBody>
          <a:bodyPr/>
          <a:lstStyle/>
          <a:p>
            <a:fld id="{EFA8068F-08BA-4281-9B31-ABC23C39463A}" type="slidenum">
              <a:rPr lang="en-GB" smtClean="0">
                <a:solidFill>
                  <a:prstClr val="white"/>
                </a:solidFill>
              </a:rPr>
              <a:pPr/>
              <a:t>6</a:t>
            </a:fld>
            <a:endParaRPr lang="en-GB" dirty="0" smtClean="0">
              <a:solidFill>
                <a:prstClr val="white"/>
              </a:solidFill>
            </a:endParaRPr>
          </a:p>
        </p:txBody>
      </p:sp>
      <p:sp>
        <p:nvSpPr>
          <p:cNvPr id="57347" name="Rectangle 1"/>
          <p:cNvSpPr>
            <a:spLocks noGrp="1" noRot="1" noChangeAspect="1" noChangeArrowheads="1" noTextEdit="1"/>
          </p:cNvSpPr>
          <p:nvPr>
            <p:ph type="sldImg"/>
          </p:nvPr>
        </p:nvSpPr>
        <p:spPr>
          <a:xfrm>
            <a:off x="836613" y="698500"/>
            <a:ext cx="5273675" cy="3956050"/>
          </a:xfrm>
          <a:ln/>
        </p:spPr>
      </p:sp>
      <p:sp>
        <p:nvSpPr>
          <p:cNvPr id="57348" name="Rectangle 2"/>
          <p:cNvSpPr>
            <a:spLocks noGrp="1" noChangeArrowheads="1"/>
          </p:cNvSpPr>
          <p:nvPr>
            <p:ph type="body" idx="1"/>
          </p:nvPr>
        </p:nvSpPr>
        <p:spPr>
          <a:xfrm>
            <a:off x="702630" y="4422141"/>
            <a:ext cx="5617843" cy="4189732"/>
          </a:xfrm>
          <a:prstGeom prst="rect">
            <a:avLst/>
          </a:prstGeom>
          <a:noFill/>
          <a:ln/>
        </p:spPr>
        <p:txBody>
          <a:bodyPr wrap="none" lIns="93319" tIns="46660" rIns="93319" bIns="46660" anchor="ctr"/>
          <a:lstStyle/>
          <a:p>
            <a:endParaRPr lang="en-US" dirty="0" smtClean="0"/>
          </a:p>
        </p:txBody>
      </p:sp>
    </p:spTree>
    <p:extLst>
      <p:ext uri="{BB962C8B-B14F-4D97-AF65-F5344CB8AC3E}">
        <p14:creationId xmlns:p14="http://schemas.microsoft.com/office/powerpoint/2010/main" val="33886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3337" y="4605279"/>
            <a:ext cx="5203727" cy="4233296"/>
          </a:xfrm>
          <a:prstGeom prst="rect">
            <a:avLst/>
          </a:prstGeom>
        </p:spPr>
        <p:txBody>
          <a:bodyPr>
            <a:normAutofit/>
          </a:bodyPr>
          <a:lstStyle/>
          <a:p>
            <a:pPr marL="343390" indent="-343390">
              <a:spcBef>
                <a:spcPts val="1202"/>
              </a:spcBef>
              <a:buClr>
                <a:srgbClr val="0000FF">
                  <a:lumMod val="50000"/>
                </a:srgbClr>
              </a:buClr>
              <a:defRPr/>
            </a:pPr>
            <a:endParaRPr lang="en-US" sz="1800" dirty="0">
              <a:solidFill>
                <a:srgbClr val="000000"/>
              </a:solidFill>
              <a:latin typeface="Arial"/>
            </a:endParaRPr>
          </a:p>
        </p:txBody>
      </p:sp>
      <p:sp>
        <p:nvSpPr>
          <p:cNvPr id="4" name="Slide Number Placeholder 3"/>
          <p:cNvSpPr>
            <a:spLocks noGrp="1"/>
          </p:cNvSpPr>
          <p:nvPr>
            <p:ph type="sldNum" sz="quarter" idx="10"/>
          </p:nvPr>
        </p:nvSpPr>
        <p:spPr>
          <a:xfrm>
            <a:off x="3995039" y="8838575"/>
            <a:ext cx="3015362" cy="456238"/>
          </a:xfrm>
          <a:prstGeom prst="rect">
            <a:avLst/>
          </a:prstGeom>
        </p:spPr>
        <p:txBody>
          <a:bodyPr/>
          <a:lstStyle/>
          <a:p>
            <a:pPr>
              <a:defRPr/>
            </a:pPr>
            <a:fld id="{5C715681-4272-46B8-A7C6-37339F7D118E}"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86532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412750"/>
            <a:ext cx="4637087" cy="3479800"/>
          </a:xfrm>
        </p:spPr>
      </p:sp>
      <p:sp>
        <p:nvSpPr>
          <p:cNvPr id="3" name="Notes Placeholder 2"/>
          <p:cNvSpPr>
            <a:spLocks noGrp="1"/>
          </p:cNvSpPr>
          <p:nvPr>
            <p:ph type="body" idx="1"/>
          </p:nvPr>
        </p:nvSpPr>
        <p:spPr>
          <a:xfrm>
            <a:off x="844061" y="4025024"/>
            <a:ext cx="5205046" cy="4825625"/>
          </a:xfrm>
          <a:prstGeom prst="rect">
            <a:avLst/>
          </a:prstGeom>
        </p:spPr>
        <p:txBody>
          <a:bodyPr/>
          <a:lstStyle/>
          <a:p>
            <a:pPr marL="0" indent="0">
              <a:buFont typeface="Arial" panose="020B0604020202020204" pitchFamily="34" charset="0"/>
              <a:buNone/>
            </a:pPr>
            <a:r>
              <a:rPr lang="en-US" dirty="0" smtClean="0">
                <a:solidFill>
                  <a:schemeClr val="accent4"/>
                </a:solidFill>
                <a:latin typeface="+mn-lt"/>
                <a:ea typeface="Times New Roman" panose="02020603050405020304" pitchFamily="18" charset="0"/>
              </a:rPr>
              <a:t>KEY POINTS:</a:t>
            </a:r>
          </a:p>
          <a:p>
            <a:pPr marL="171450" indent="-171450">
              <a:buFont typeface="Arial" panose="020B0604020202020204" pitchFamily="34" charset="0"/>
              <a:buChar char="•"/>
            </a:pPr>
            <a:r>
              <a:rPr lang="en-US" dirty="0" smtClean="0">
                <a:solidFill>
                  <a:schemeClr val="accent4"/>
                </a:solidFill>
                <a:latin typeface="+mn-lt"/>
                <a:ea typeface="Times New Roman" panose="02020603050405020304" pitchFamily="18" charset="0"/>
              </a:rPr>
              <a:t>All</a:t>
            </a:r>
            <a:r>
              <a:rPr lang="en-US" baseline="0" dirty="0" smtClean="0">
                <a:solidFill>
                  <a:schemeClr val="accent4"/>
                </a:solidFill>
                <a:latin typeface="+mn-lt"/>
                <a:ea typeface="Times New Roman" panose="02020603050405020304" pitchFamily="18" charset="0"/>
              </a:rPr>
              <a:t> emergencies</a:t>
            </a:r>
            <a:r>
              <a:rPr lang="en-US" dirty="0" smtClean="0">
                <a:solidFill>
                  <a:schemeClr val="accent4"/>
                </a:solidFill>
                <a:latin typeface="+mn-lt"/>
                <a:ea typeface="Times New Roman" panose="02020603050405020304" pitchFamily="18" charset="0"/>
              </a:rPr>
              <a:t> </a:t>
            </a:r>
            <a:r>
              <a:rPr lang="en-US" baseline="0" dirty="0" smtClean="0">
                <a:solidFill>
                  <a:schemeClr val="accent4"/>
                </a:solidFill>
                <a:latin typeface="+mn-lt"/>
                <a:ea typeface="Times New Roman" panose="02020603050405020304" pitchFamily="18" charset="0"/>
              </a:rPr>
              <a:t>start local; au</a:t>
            </a:r>
            <a:r>
              <a:rPr lang="en-US" dirty="0" smtClean="0">
                <a:solidFill>
                  <a:schemeClr val="accent4"/>
                </a:solidFill>
                <a:latin typeface="+mn-lt"/>
                <a:ea typeface="Times New Roman" panose="02020603050405020304" pitchFamily="18" charset="0"/>
              </a:rPr>
              <a:t>thorities nationwide use</a:t>
            </a:r>
            <a:r>
              <a:rPr lang="en-US" baseline="0" dirty="0" smtClean="0">
                <a:solidFill>
                  <a:schemeClr val="accent4"/>
                </a:solidFill>
                <a:latin typeface="+mn-lt"/>
                <a:ea typeface="Times New Roman" panose="02020603050405020304" pitchFamily="18" charset="0"/>
              </a:rPr>
              <a:t> IPAWS </a:t>
            </a:r>
            <a:r>
              <a:rPr lang="en-US" i="1" dirty="0" smtClean="0">
                <a:solidFill>
                  <a:schemeClr val="accent4"/>
                </a:solidFill>
                <a:latin typeface="+mn-lt"/>
                <a:ea typeface="Times New Roman" panose="02020603050405020304" pitchFamily="18" charset="0"/>
              </a:rPr>
              <a:t>at </a:t>
            </a:r>
            <a:r>
              <a:rPr lang="en-US" i="1" dirty="0">
                <a:solidFill>
                  <a:schemeClr val="accent4"/>
                </a:solidFill>
                <a:latin typeface="+mn-lt"/>
                <a:ea typeface="Times New Roman" panose="02020603050405020304" pitchFamily="18" charset="0"/>
              </a:rPr>
              <a:t>their </a:t>
            </a:r>
            <a:r>
              <a:rPr lang="en-US" i="1" dirty="0" smtClean="0">
                <a:solidFill>
                  <a:schemeClr val="accent4"/>
                </a:solidFill>
                <a:latin typeface="+mn-lt"/>
                <a:ea typeface="Times New Roman" panose="02020603050405020304" pitchFamily="18" charset="0"/>
              </a:rPr>
              <a:t>discretion</a:t>
            </a:r>
            <a:r>
              <a:rPr lang="en-US" dirty="0" smtClean="0">
                <a:solidFill>
                  <a:schemeClr val="accent4"/>
                </a:solidFill>
                <a:latin typeface="+mn-lt"/>
                <a:ea typeface="Times New Roman" panose="02020603050405020304" pitchFamily="18" charset="0"/>
              </a:rPr>
              <a:t> to send local warning and </a:t>
            </a:r>
            <a:r>
              <a:rPr lang="en-US" dirty="0">
                <a:solidFill>
                  <a:schemeClr val="accent4"/>
                </a:solidFill>
                <a:latin typeface="+mn-lt"/>
                <a:ea typeface="Times New Roman" panose="02020603050405020304" pitchFamily="18" charset="0"/>
              </a:rPr>
              <a:t>emergency information to people in their </a:t>
            </a:r>
            <a:r>
              <a:rPr lang="en-US" dirty="0" smtClean="0">
                <a:solidFill>
                  <a:schemeClr val="accent4"/>
                </a:solidFill>
                <a:latin typeface="+mn-lt"/>
                <a:ea typeface="Times New Roman" panose="02020603050405020304" pitchFamily="18" charset="0"/>
              </a:rPr>
              <a:t>jurisdictions</a:t>
            </a:r>
          </a:p>
          <a:p>
            <a:pPr marL="171450" indent="-171450">
              <a:buFont typeface="Arial" panose="020B0604020202020204" pitchFamily="34" charset="0"/>
              <a:buChar char="•"/>
            </a:pPr>
            <a:r>
              <a:rPr lang="en-US" dirty="0" smtClean="0">
                <a:solidFill>
                  <a:schemeClr val="accent4"/>
                </a:solidFill>
                <a:latin typeface="+mn-lt"/>
                <a:ea typeface="Times New Roman" panose="02020603050405020304" pitchFamily="18" charset="0"/>
              </a:rPr>
              <a:t>39,000 messages</a:t>
            </a:r>
            <a:r>
              <a:rPr lang="en-US" baseline="0" dirty="0" smtClean="0">
                <a:solidFill>
                  <a:schemeClr val="accent4"/>
                </a:solidFill>
                <a:latin typeface="+mn-lt"/>
                <a:ea typeface="Times New Roman" panose="02020603050405020304" pitchFamily="18" charset="0"/>
              </a:rPr>
              <a:t> processed each month, load balanced between FEMA and DHS DC2 infrastructures </a:t>
            </a:r>
            <a:endParaRPr lang="en-US" dirty="0" smtClean="0">
              <a:solidFill>
                <a:schemeClr val="accent4"/>
              </a:solidFill>
              <a:latin typeface="+mn-lt"/>
              <a:ea typeface="Times New Roman" panose="02020603050405020304" pitchFamily="18" charset="0"/>
            </a:endParaRPr>
          </a:p>
          <a:p>
            <a:r>
              <a:rPr lang="en-US" dirty="0" smtClean="0">
                <a:solidFill>
                  <a:schemeClr val="accent4"/>
                </a:solidFill>
                <a:latin typeface="+mn-lt"/>
                <a:ea typeface="Times New Roman" panose="02020603050405020304" pitchFamily="18" charset="0"/>
              </a:rPr>
              <a:t>ADDITIONAL</a:t>
            </a:r>
            <a:r>
              <a:rPr lang="en-US" baseline="0" dirty="0" smtClean="0">
                <a:solidFill>
                  <a:schemeClr val="accent4"/>
                </a:solidFill>
                <a:latin typeface="+mn-lt"/>
                <a:ea typeface="Times New Roman" panose="02020603050405020304" pitchFamily="18" charset="0"/>
              </a:rPr>
              <a:t> INFO:</a:t>
            </a:r>
            <a:endParaRPr lang="en-US" dirty="0">
              <a:solidFill>
                <a:schemeClr val="accent4"/>
              </a:solidFill>
              <a:latin typeface="+mn-lt"/>
              <a:ea typeface="Times New Roman" panose="02020603050405020304" pitchFamily="18" charset="0"/>
            </a:endParaRPr>
          </a:p>
          <a:p>
            <a:pPr marL="171450" indent="-171450">
              <a:buFont typeface="Arial" panose="020B0604020202020204" pitchFamily="34" charset="0"/>
              <a:buChar char="•"/>
            </a:pPr>
            <a:r>
              <a:rPr lang="en-US" dirty="0" smtClean="0">
                <a:solidFill>
                  <a:schemeClr val="accent4"/>
                </a:solidFill>
                <a:latin typeface="+mn-lt"/>
                <a:ea typeface="Times New Roman" panose="02020603050405020304" pitchFamily="18" charset="0"/>
              </a:rPr>
              <a:t>The creativity of </a:t>
            </a:r>
            <a:r>
              <a:rPr lang="en-US" dirty="0">
                <a:solidFill>
                  <a:schemeClr val="accent4"/>
                </a:solidFill>
                <a:latin typeface="+mn-lt"/>
                <a:ea typeface="Times New Roman" panose="02020603050405020304" pitchFamily="18" charset="0"/>
              </a:rPr>
              <a:t>local authorities </a:t>
            </a:r>
            <a:r>
              <a:rPr lang="en-US" dirty="0" smtClean="0">
                <a:solidFill>
                  <a:schemeClr val="accent4"/>
                </a:solidFill>
                <a:latin typeface="+mn-lt"/>
                <a:ea typeface="Times New Roman" panose="02020603050405020304" pitchFamily="18" charset="0"/>
              </a:rPr>
              <a:t>in </a:t>
            </a:r>
            <a:r>
              <a:rPr lang="en-US" dirty="0">
                <a:solidFill>
                  <a:schemeClr val="accent4"/>
                </a:solidFill>
                <a:latin typeface="+mn-lt"/>
                <a:ea typeface="Times New Roman" panose="02020603050405020304" pitchFamily="18" charset="0"/>
              </a:rPr>
              <a:t>using IPAWS to send local emergency warnings to cell phones </a:t>
            </a:r>
            <a:r>
              <a:rPr lang="en-US" dirty="0" smtClean="0">
                <a:solidFill>
                  <a:schemeClr val="accent4"/>
                </a:solidFill>
                <a:latin typeface="+mn-lt"/>
                <a:ea typeface="Times New Roman" panose="02020603050405020304" pitchFamily="18" charset="0"/>
              </a:rPr>
              <a:t>is impressive </a:t>
            </a:r>
            <a:r>
              <a:rPr lang="en-US" dirty="0">
                <a:solidFill>
                  <a:schemeClr val="accent4"/>
                </a:solidFill>
                <a:latin typeface="+mn-lt"/>
                <a:ea typeface="Times New Roman" panose="02020603050405020304" pitchFamily="18" charset="0"/>
              </a:rPr>
              <a:t>and reinforces that all emergencies are </a:t>
            </a:r>
            <a:r>
              <a:rPr lang="en-US" dirty="0" smtClean="0">
                <a:solidFill>
                  <a:schemeClr val="accent4"/>
                </a:solidFill>
                <a:latin typeface="+mn-lt"/>
                <a:ea typeface="Times New Roman" panose="02020603050405020304" pitchFamily="18" charset="0"/>
              </a:rPr>
              <a:t>local</a:t>
            </a:r>
          </a:p>
          <a:p>
            <a:pPr marL="171450" indent="-171450">
              <a:buFont typeface="Arial" panose="020B0604020202020204" pitchFamily="34" charset="0"/>
              <a:buChar char="•"/>
            </a:pPr>
            <a:r>
              <a:rPr lang="en-US" dirty="0" smtClean="0">
                <a:solidFill>
                  <a:schemeClr val="accent4"/>
                </a:solidFill>
                <a:latin typeface="+mn-lt"/>
                <a:ea typeface="Times New Roman" panose="02020603050405020304" pitchFamily="18" charset="0"/>
              </a:rPr>
              <a:t>The </a:t>
            </a:r>
            <a:r>
              <a:rPr lang="en-US" dirty="0">
                <a:solidFill>
                  <a:schemeClr val="accent4"/>
                </a:solidFill>
                <a:latin typeface="+mn-lt"/>
                <a:ea typeface="Times New Roman" panose="02020603050405020304" pitchFamily="18" charset="0"/>
              </a:rPr>
              <a:t>National Center for Missing and Exploited Children began using IPAWS in 2012 supporting State AMBER Coordinators </a:t>
            </a:r>
            <a:r>
              <a:rPr lang="en-US" dirty="0" smtClean="0">
                <a:solidFill>
                  <a:schemeClr val="accent4"/>
                </a:solidFill>
                <a:latin typeface="+mn-lt"/>
                <a:ea typeface="Times New Roman" panose="02020603050405020304" pitchFamily="18" charset="0"/>
              </a:rPr>
              <a:t>to spread word of missing endangered children that helps law </a:t>
            </a:r>
            <a:r>
              <a:rPr lang="en-US" dirty="0">
                <a:solidFill>
                  <a:schemeClr val="accent4"/>
                </a:solidFill>
                <a:latin typeface="+mn-lt"/>
                <a:ea typeface="Times New Roman" panose="02020603050405020304" pitchFamily="18" charset="0"/>
              </a:rPr>
              <a:t>enforcement </a:t>
            </a:r>
            <a:r>
              <a:rPr lang="en-US" dirty="0" smtClean="0">
                <a:solidFill>
                  <a:schemeClr val="accent4"/>
                </a:solidFill>
                <a:latin typeface="+mn-lt"/>
                <a:ea typeface="Times New Roman" panose="02020603050405020304" pitchFamily="18" charset="0"/>
              </a:rPr>
              <a:t>to quickly recover </a:t>
            </a:r>
            <a:r>
              <a:rPr lang="en-US" dirty="0">
                <a:solidFill>
                  <a:schemeClr val="accent4"/>
                </a:solidFill>
                <a:latin typeface="+mn-lt"/>
                <a:ea typeface="Times New Roman" panose="02020603050405020304" pitchFamily="18" charset="0"/>
              </a:rPr>
              <a:t>missing </a:t>
            </a:r>
            <a:r>
              <a:rPr lang="en-US" dirty="0" smtClean="0">
                <a:solidFill>
                  <a:schemeClr val="accent4"/>
                </a:solidFill>
                <a:latin typeface="+mn-lt"/>
                <a:ea typeface="Times New Roman" panose="02020603050405020304" pitchFamily="18" charset="0"/>
              </a:rPr>
              <a:t>children; recovery of 25 </a:t>
            </a:r>
            <a:r>
              <a:rPr lang="en-US" dirty="0">
                <a:solidFill>
                  <a:schemeClr val="accent4"/>
                </a:solidFill>
                <a:latin typeface="+mn-lt"/>
                <a:ea typeface="Times New Roman" panose="02020603050405020304" pitchFamily="18" charset="0"/>
              </a:rPr>
              <a:t>missing children </a:t>
            </a:r>
            <a:r>
              <a:rPr lang="en-US" dirty="0" smtClean="0">
                <a:solidFill>
                  <a:schemeClr val="accent4"/>
                </a:solidFill>
                <a:latin typeface="+mn-lt"/>
                <a:ea typeface="Times New Roman" panose="02020603050405020304" pitchFamily="18" charset="0"/>
              </a:rPr>
              <a:t>has been </a:t>
            </a:r>
            <a:r>
              <a:rPr lang="en-US" dirty="0">
                <a:solidFill>
                  <a:schemeClr val="accent4"/>
                </a:solidFill>
                <a:latin typeface="+mn-lt"/>
                <a:ea typeface="Times New Roman" panose="02020603050405020304" pitchFamily="18" charset="0"/>
              </a:rPr>
              <a:t>directly attributed to people </a:t>
            </a:r>
            <a:r>
              <a:rPr lang="en-US" dirty="0" smtClean="0">
                <a:solidFill>
                  <a:schemeClr val="accent4"/>
                </a:solidFill>
                <a:latin typeface="+mn-lt"/>
                <a:ea typeface="Times New Roman" panose="02020603050405020304" pitchFamily="18" charset="0"/>
              </a:rPr>
              <a:t>receiving </a:t>
            </a:r>
            <a:r>
              <a:rPr lang="en-US" dirty="0">
                <a:solidFill>
                  <a:schemeClr val="accent4"/>
                </a:solidFill>
                <a:latin typeface="+mn-lt"/>
                <a:ea typeface="Times New Roman" panose="02020603050405020304" pitchFamily="18" charset="0"/>
              </a:rPr>
              <a:t>an AMBER Alert WEA message on their cell </a:t>
            </a:r>
            <a:r>
              <a:rPr lang="en-US" dirty="0" smtClean="0">
                <a:solidFill>
                  <a:schemeClr val="accent4"/>
                </a:solidFill>
                <a:latin typeface="+mn-lt"/>
                <a:ea typeface="Times New Roman" panose="02020603050405020304" pitchFamily="18" charset="0"/>
              </a:rPr>
              <a:t>phone</a:t>
            </a:r>
          </a:p>
          <a:p>
            <a:pPr marL="171450" indent="-171450">
              <a:buFont typeface="Arial" panose="020B0604020202020204" pitchFamily="34" charset="0"/>
              <a:buChar char="•"/>
            </a:pPr>
            <a:r>
              <a:rPr lang="en-US" dirty="0" smtClean="0">
                <a:solidFill>
                  <a:schemeClr val="accent4"/>
                </a:solidFill>
                <a:latin typeface="+mn-lt"/>
                <a:ea typeface="Times New Roman" panose="02020603050405020304" pitchFamily="18" charset="0"/>
              </a:rPr>
              <a:t>The National </a:t>
            </a:r>
            <a:r>
              <a:rPr lang="en-US" dirty="0">
                <a:solidFill>
                  <a:schemeClr val="accent4"/>
                </a:solidFill>
                <a:latin typeface="+mn-lt"/>
                <a:ea typeface="Times New Roman" panose="02020603050405020304" pitchFamily="18" charset="0"/>
              </a:rPr>
              <a:t>Weather Service has been the largest </a:t>
            </a:r>
            <a:r>
              <a:rPr lang="en-US" dirty="0" smtClean="0">
                <a:solidFill>
                  <a:schemeClr val="accent4"/>
                </a:solidFill>
                <a:latin typeface="+mn-lt"/>
                <a:ea typeface="Times New Roman" panose="02020603050405020304" pitchFamily="18" charset="0"/>
              </a:rPr>
              <a:t>IPAWS user; NWS uses IPAWS to send six </a:t>
            </a:r>
            <a:r>
              <a:rPr lang="en-US" dirty="0">
                <a:solidFill>
                  <a:schemeClr val="accent4"/>
                </a:solidFill>
                <a:latin typeface="+mn-lt"/>
                <a:ea typeface="Times New Roman" panose="02020603050405020304" pitchFamily="18" charset="0"/>
              </a:rPr>
              <a:t>types of severe weather </a:t>
            </a:r>
            <a:r>
              <a:rPr lang="en-US" dirty="0" smtClean="0">
                <a:solidFill>
                  <a:schemeClr val="accent4"/>
                </a:solidFill>
                <a:latin typeface="+mn-lt"/>
                <a:ea typeface="Times New Roman" panose="02020603050405020304" pitchFamily="18" charset="0"/>
              </a:rPr>
              <a:t>warnings to cell phones via WEA, </a:t>
            </a:r>
            <a:r>
              <a:rPr lang="en-US" dirty="0">
                <a:solidFill>
                  <a:schemeClr val="accent4"/>
                </a:solidFill>
                <a:latin typeface="+mn-lt"/>
                <a:ea typeface="Times New Roman" panose="02020603050405020304" pitchFamily="18" charset="0"/>
              </a:rPr>
              <a:t>but also posts all weather warnings, watches, advisories, statements, and updates to the IPAWS All Hazards Information </a:t>
            </a:r>
            <a:r>
              <a:rPr lang="en-US" dirty="0" smtClean="0">
                <a:solidFill>
                  <a:schemeClr val="accent4"/>
                </a:solidFill>
                <a:latin typeface="+mn-lt"/>
                <a:ea typeface="Times New Roman" panose="02020603050405020304" pitchFamily="18" charset="0"/>
              </a:rPr>
              <a:t>Feed; testimonials </a:t>
            </a:r>
            <a:r>
              <a:rPr lang="en-US" dirty="0">
                <a:solidFill>
                  <a:schemeClr val="accent4"/>
                </a:solidFill>
                <a:latin typeface="+mn-lt"/>
                <a:ea typeface="Times New Roman" panose="02020603050405020304" pitchFamily="18" charset="0"/>
              </a:rPr>
              <a:t>and stories of people saved by a </a:t>
            </a:r>
            <a:r>
              <a:rPr lang="en-US" dirty="0" smtClean="0">
                <a:solidFill>
                  <a:schemeClr val="accent4"/>
                </a:solidFill>
                <a:latin typeface="+mn-lt"/>
                <a:ea typeface="Times New Roman" panose="02020603050405020304" pitchFamily="18" charset="0"/>
              </a:rPr>
              <a:t>NWS tornado or severe </a:t>
            </a:r>
            <a:r>
              <a:rPr lang="en-US" dirty="0">
                <a:solidFill>
                  <a:schemeClr val="accent4"/>
                </a:solidFill>
                <a:latin typeface="+mn-lt"/>
                <a:ea typeface="Times New Roman" panose="02020603050405020304" pitchFamily="18" charset="0"/>
              </a:rPr>
              <a:t>weather warning </a:t>
            </a:r>
            <a:r>
              <a:rPr lang="en-US" dirty="0" smtClean="0">
                <a:solidFill>
                  <a:schemeClr val="accent4"/>
                </a:solidFill>
                <a:latin typeface="+mn-lt"/>
                <a:ea typeface="Times New Roman" panose="02020603050405020304" pitchFamily="18" charset="0"/>
              </a:rPr>
              <a:t>received as a WEA on a cell phone continue </a:t>
            </a:r>
            <a:r>
              <a:rPr lang="en-US" dirty="0">
                <a:solidFill>
                  <a:schemeClr val="accent4"/>
                </a:solidFill>
                <a:latin typeface="+mn-lt"/>
                <a:ea typeface="Times New Roman" panose="02020603050405020304" pitchFamily="18" charset="0"/>
              </a:rPr>
              <a:t>to </a:t>
            </a:r>
            <a:r>
              <a:rPr lang="en-US" dirty="0" smtClean="0">
                <a:solidFill>
                  <a:schemeClr val="accent4"/>
                </a:solidFill>
                <a:latin typeface="+mn-lt"/>
                <a:ea typeface="Times New Roman" panose="02020603050405020304" pitchFamily="18" charset="0"/>
              </a:rPr>
              <a:t>add up</a:t>
            </a:r>
          </a:p>
          <a:p>
            <a:r>
              <a:rPr lang="en-US" dirty="0" smtClean="0">
                <a:solidFill>
                  <a:schemeClr val="accent4"/>
                </a:solidFill>
                <a:latin typeface="+mn-lt"/>
                <a:ea typeface="Times New Roman" panose="02020603050405020304" pitchFamily="18" charset="0"/>
              </a:rPr>
              <a:t>NWS weather warning types </a:t>
            </a:r>
            <a:r>
              <a:rPr lang="en-US" dirty="0">
                <a:solidFill>
                  <a:schemeClr val="accent4"/>
                </a:solidFill>
                <a:latin typeface="+mn-lt"/>
                <a:ea typeface="Times New Roman" panose="02020603050405020304" pitchFamily="18" charset="0"/>
              </a:rPr>
              <a:t>sent </a:t>
            </a:r>
            <a:r>
              <a:rPr lang="en-US" dirty="0" smtClean="0">
                <a:solidFill>
                  <a:schemeClr val="accent4"/>
                </a:solidFill>
                <a:latin typeface="+mn-lt"/>
                <a:ea typeface="Times New Roman" panose="02020603050405020304" pitchFamily="18" charset="0"/>
              </a:rPr>
              <a:t>via WEA are:</a:t>
            </a:r>
            <a:r>
              <a:rPr lang="en-US" dirty="0">
                <a:solidFill>
                  <a:schemeClr val="accent4"/>
                </a:solidFill>
                <a:latin typeface="+mn-lt"/>
                <a:ea typeface="Times New Roman" panose="02020603050405020304" pitchFamily="18" charset="0"/>
              </a:rPr>
              <a:t/>
            </a:r>
            <a:br>
              <a:rPr lang="en-US" dirty="0">
                <a:solidFill>
                  <a:schemeClr val="accent4"/>
                </a:solidFill>
                <a:latin typeface="+mn-lt"/>
                <a:ea typeface="Times New Roman" panose="02020603050405020304" pitchFamily="18" charset="0"/>
              </a:rPr>
            </a:br>
            <a:r>
              <a:rPr lang="en-US" dirty="0">
                <a:solidFill>
                  <a:schemeClr val="accent4"/>
                </a:solidFill>
                <a:latin typeface="+mn-lt"/>
                <a:ea typeface="Times New Roman" panose="02020603050405020304" pitchFamily="18" charset="0"/>
              </a:rPr>
              <a:t> - </a:t>
            </a:r>
            <a:r>
              <a:rPr lang="en-US" dirty="0" smtClean="0">
                <a:solidFill>
                  <a:schemeClr val="accent4"/>
                </a:solidFill>
                <a:latin typeface="+mn-lt"/>
                <a:ea typeface="Times New Roman" panose="02020603050405020304" pitchFamily="18" charset="0"/>
              </a:rPr>
              <a:t>tornado	</a:t>
            </a:r>
            <a:r>
              <a:rPr lang="en-US" dirty="0">
                <a:solidFill>
                  <a:schemeClr val="accent4"/>
                </a:solidFill>
                <a:latin typeface="+mn-lt"/>
                <a:ea typeface="Times New Roman" panose="02020603050405020304" pitchFamily="18" charset="0"/>
              </a:rPr>
              <a:t> - flash flooding </a:t>
            </a:r>
            <a:r>
              <a:rPr lang="en-US" dirty="0" smtClean="0">
                <a:solidFill>
                  <a:schemeClr val="accent4"/>
                </a:solidFill>
                <a:latin typeface="+mn-lt"/>
                <a:ea typeface="Times New Roman" panose="02020603050405020304" pitchFamily="18" charset="0"/>
              </a:rPr>
              <a:t>          </a:t>
            </a:r>
            <a:r>
              <a:rPr lang="en-US" dirty="0">
                <a:solidFill>
                  <a:schemeClr val="accent4"/>
                </a:solidFill>
                <a:latin typeface="+mn-lt"/>
                <a:ea typeface="Times New Roman" panose="02020603050405020304" pitchFamily="18" charset="0"/>
              </a:rPr>
              <a:t> - extreme </a:t>
            </a:r>
            <a:r>
              <a:rPr lang="en-US" dirty="0" smtClean="0">
                <a:solidFill>
                  <a:schemeClr val="accent4"/>
                </a:solidFill>
                <a:latin typeface="+mn-lt"/>
                <a:ea typeface="Times New Roman" panose="02020603050405020304" pitchFamily="18" charset="0"/>
              </a:rPr>
              <a:t>wind</a:t>
            </a:r>
          </a:p>
          <a:p>
            <a:r>
              <a:rPr lang="en-US" dirty="0">
                <a:solidFill>
                  <a:schemeClr val="accent4"/>
                </a:solidFill>
                <a:latin typeface="+mn-lt"/>
                <a:ea typeface="Times New Roman" panose="02020603050405020304" pitchFamily="18" charset="0"/>
              </a:rPr>
              <a:t> - dust </a:t>
            </a:r>
            <a:r>
              <a:rPr lang="en-US" dirty="0" smtClean="0">
                <a:solidFill>
                  <a:schemeClr val="accent4"/>
                </a:solidFill>
                <a:latin typeface="+mn-lt"/>
                <a:ea typeface="Times New Roman" panose="02020603050405020304" pitchFamily="18" charset="0"/>
              </a:rPr>
              <a:t>storm	</a:t>
            </a:r>
            <a:r>
              <a:rPr lang="en-US" dirty="0">
                <a:solidFill>
                  <a:schemeClr val="accent4"/>
                </a:solidFill>
                <a:latin typeface="+mn-lt"/>
                <a:ea typeface="Times New Roman" panose="02020603050405020304" pitchFamily="18" charset="0"/>
              </a:rPr>
              <a:t> - </a:t>
            </a:r>
            <a:r>
              <a:rPr lang="en-US" dirty="0" smtClean="0">
                <a:solidFill>
                  <a:schemeClr val="accent4"/>
                </a:solidFill>
                <a:latin typeface="+mn-lt"/>
                <a:ea typeface="Times New Roman" panose="02020603050405020304" pitchFamily="18" charset="0"/>
              </a:rPr>
              <a:t>tsunami	</a:t>
            </a:r>
            <a:r>
              <a:rPr lang="en-US" dirty="0">
                <a:solidFill>
                  <a:schemeClr val="accent4"/>
                </a:solidFill>
                <a:latin typeface="+mn-lt"/>
                <a:ea typeface="Times New Roman" panose="02020603050405020304" pitchFamily="18" charset="0"/>
              </a:rPr>
              <a:t> </a:t>
            </a:r>
            <a:r>
              <a:rPr lang="en-US" dirty="0" smtClean="0">
                <a:solidFill>
                  <a:schemeClr val="accent4"/>
                </a:solidFill>
                <a:latin typeface="+mn-lt"/>
                <a:ea typeface="Times New Roman" panose="02020603050405020304" pitchFamily="18" charset="0"/>
              </a:rPr>
              <a:t>            - hurricane</a:t>
            </a:r>
            <a:endParaRPr lang="en-US" dirty="0" smtClean="0">
              <a:solidFill>
                <a:schemeClr val="accent4"/>
              </a:solidFill>
              <a:latin typeface="+mn-lt"/>
            </a:endParaRPr>
          </a:p>
        </p:txBody>
      </p:sp>
      <p:sp>
        <p:nvSpPr>
          <p:cNvPr id="4" name="Slide Number Placeholder 3"/>
          <p:cNvSpPr>
            <a:spLocks noGrp="1"/>
          </p:cNvSpPr>
          <p:nvPr>
            <p:ph type="sldNum" sz="quarter" idx="10"/>
          </p:nvPr>
        </p:nvSpPr>
        <p:spPr>
          <a:xfrm>
            <a:off x="5273101" y="6670224"/>
            <a:ext cx="4034531" cy="351443"/>
          </a:xfrm>
          <a:prstGeom prst="rect">
            <a:avLst/>
          </a:prstGeom>
        </p:spPr>
        <p:txBody>
          <a:bodyPr/>
          <a:lstStyle/>
          <a:p>
            <a:fld id="{B26A745F-E157-46BA-BC23-796B010BB78C}" type="slidenum">
              <a:rPr lang="en-US" sz="1400" smtClean="0">
                <a:solidFill>
                  <a:prstClr val="black"/>
                </a:solidFill>
              </a:rPr>
              <a:pPr/>
              <a:t>13</a:t>
            </a:fld>
            <a:endParaRPr lang="en-US" sz="1400" dirty="0">
              <a:solidFill>
                <a:prstClr val="black"/>
              </a:solidFill>
            </a:endParaRPr>
          </a:p>
        </p:txBody>
      </p:sp>
    </p:spTree>
    <p:extLst>
      <p:ext uri="{BB962C8B-B14F-4D97-AF65-F5344CB8AC3E}">
        <p14:creationId xmlns:p14="http://schemas.microsoft.com/office/powerpoint/2010/main" val="255307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EB24E4AF-4517-49DF-8A7D-019203E9945E}" type="slidenum">
              <a:rPr lang="en-GB" smtClean="0"/>
              <a:pPr/>
              <a:t>14</a:t>
            </a:fld>
            <a:endParaRPr lang="en-GB" dirty="0"/>
          </a:p>
        </p:txBody>
      </p:sp>
    </p:spTree>
    <p:extLst>
      <p:ext uri="{BB962C8B-B14F-4D97-AF65-F5344CB8AC3E}">
        <p14:creationId xmlns:p14="http://schemas.microsoft.com/office/powerpoint/2010/main" val="2554267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fld id="{EB24E4AF-4517-49DF-8A7D-019203E9945E}" type="slidenum">
              <a:rPr lang="en-GB" smtClean="0"/>
              <a:pPr/>
              <a:t>15</a:t>
            </a:fld>
            <a:endParaRPr lang="en-GB" dirty="0"/>
          </a:p>
        </p:txBody>
      </p:sp>
    </p:spTree>
    <p:extLst>
      <p:ext uri="{BB962C8B-B14F-4D97-AF65-F5344CB8AC3E}">
        <p14:creationId xmlns:p14="http://schemas.microsoft.com/office/powerpoint/2010/main" val="316592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676275"/>
            <a:ext cx="4625975" cy="3470275"/>
          </a:xfrm>
        </p:spPr>
      </p:sp>
      <p:sp>
        <p:nvSpPr>
          <p:cNvPr id="3" name="Notes Placeholder 2"/>
          <p:cNvSpPr>
            <a:spLocks noGrp="1"/>
          </p:cNvSpPr>
          <p:nvPr>
            <p:ph type="body" idx="1"/>
          </p:nvPr>
        </p:nvSpPr>
        <p:spPr>
          <a:xfrm>
            <a:off x="684560" y="4394547"/>
            <a:ext cx="5476479" cy="3595538"/>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77588" y="8673365"/>
            <a:ext cx="2966426" cy="458161"/>
          </a:xfrm>
          <a:prstGeom prst="rect">
            <a:avLst/>
          </a:prstGeom>
        </p:spPr>
        <p:txBody>
          <a:bodyPr/>
          <a:lstStyle/>
          <a:p>
            <a:pPr>
              <a:defRPr/>
            </a:pPr>
            <a:fld id="{5C715681-4272-46B8-A7C6-37339F7D118E}" type="slidenum">
              <a:rPr lang="en-US" smtClean="0"/>
              <a:pPr>
                <a:defRPr/>
              </a:pPr>
              <a:t>16</a:t>
            </a:fld>
            <a:endParaRPr lang="en-US" dirty="0"/>
          </a:p>
        </p:txBody>
      </p:sp>
    </p:spTree>
    <p:extLst>
      <p:ext uri="{BB962C8B-B14F-4D97-AF65-F5344CB8AC3E}">
        <p14:creationId xmlns:p14="http://schemas.microsoft.com/office/powerpoint/2010/main" val="42255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11BE3C3C-F021-44C0-B5E3-7DF0CFEC55F7}" type="slidenum">
              <a:rPr lang="en-GB"/>
              <a:pPr/>
              <a:t>‹#›</a:t>
            </a:fld>
            <a:endParaRPr lang="en-GB"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30600CDF-B0B9-42A5-98A5-9249B978AC5E}" type="slidenum">
              <a:rPr lang="en-GB"/>
              <a:pPr/>
              <a:t>‹#›</a:t>
            </a:fld>
            <a:endParaRPr lang="en-GB"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2112963"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9125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BA35FAA5-A6D7-4C12-B7B2-D5F3BA9BCD22}" type="slidenum">
              <a:rPr lang="en-GB"/>
              <a:pPr/>
              <a:t>‹#›</a:t>
            </a:fld>
            <a:endParaRPr lang="en-GB"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6613" cy="7604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295400"/>
            <a:ext cx="8456613" cy="4419600"/>
          </a:xfrm>
        </p:spPr>
        <p:txBody>
          <a:bodyPr/>
          <a:lstStyle/>
          <a:p>
            <a:endParaRPr lang="en-US" dirty="0"/>
          </a:p>
        </p:txBody>
      </p:sp>
      <p:sp>
        <p:nvSpPr>
          <p:cNvPr id="4" name="Slide Number Placeholder 3"/>
          <p:cNvSpPr>
            <a:spLocks noGrp="1"/>
          </p:cNvSpPr>
          <p:nvPr>
            <p:ph type="sldNum" idx="10"/>
          </p:nvPr>
        </p:nvSpPr>
        <p:spPr>
          <a:xfrm>
            <a:off x="7620000" y="6477000"/>
            <a:ext cx="1370013" cy="303213"/>
          </a:xfrm>
        </p:spPr>
        <p:txBody>
          <a:bodyPr/>
          <a:lstStyle>
            <a:lvl1pPr>
              <a:defRPr/>
            </a:lvl1pPr>
          </a:lstStyle>
          <a:p>
            <a:fld id="{AAF58518-7714-4EF6-AD6B-3F522D2F9DA3}" type="slidenum">
              <a:rPr lang="en-GB"/>
              <a:pPr/>
              <a:t>‹#›</a:t>
            </a:fld>
            <a:endParaRPr lang="en-GB"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5427" y="576556"/>
            <a:ext cx="7733145" cy="434606"/>
          </a:xfrm>
        </p:spPr>
        <p:txBody>
          <a:bodyPr lIns="0" tIns="0" rIns="0" bIns="0"/>
          <a:lstStyle>
            <a:lvl1pPr>
              <a:defRPr sz="2824"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1" y="6377940"/>
            <a:ext cx="2926079" cy="215444"/>
          </a:xfrm>
          <a:prstGeom prst="rect">
            <a:avLst/>
          </a:prstGeom>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457200" y="6377940"/>
            <a:ext cx="2103120" cy="215444"/>
          </a:xfrm>
          <a:prstGeom prst="rect">
            <a:avLst/>
          </a:prstGeom>
        </p:spPr>
        <p:txBody>
          <a:bodyPr lIns="0" tIns="0" rIns="0" bIns="0"/>
          <a:lstStyle>
            <a:lvl1pPr algn="l">
              <a:defRPr>
                <a:solidFill>
                  <a:schemeClr val="tx1">
                    <a:tint val="75000"/>
                  </a:schemeClr>
                </a:solidFill>
              </a:defRPr>
            </a:lvl1pPr>
          </a:lstStyle>
          <a:p>
            <a:endParaRPr lang="en-US"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588" b="0" i="0">
                <a:solidFill>
                  <a:schemeClr val="tx1"/>
                </a:solidFill>
                <a:latin typeface="Arial"/>
                <a:cs typeface="Arial"/>
              </a:defRPr>
            </a:lvl1pPr>
          </a:lstStyle>
          <a:p>
            <a:pPr marL="11206"/>
            <a:r>
              <a:rPr lang="en-US" smtClean="0">
                <a:solidFill>
                  <a:prstClr val="black"/>
                </a:solidFill>
              </a:rPr>
              <a:t>Slide</a:t>
            </a:r>
            <a:r>
              <a:rPr lang="en-US" spc="-9" smtClean="0">
                <a:solidFill>
                  <a:prstClr val="black"/>
                </a:solidFill>
              </a:rPr>
              <a:t> </a:t>
            </a:r>
            <a:fld id="{81D60167-4931-47E6-BA6A-407CBD079E47}" type="slidenum">
              <a:rPr smtClean="0">
                <a:solidFill>
                  <a:prstClr val="black"/>
                </a:solidFill>
              </a:rPr>
              <a:pPr marL="11206"/>
              <a:t>‹#›</a:t>
            </a:fld>
            <a:endParaRPr dirty="0">
              <a:solidFill>
                <a:prstClr val="black"/>
              </a:solidFill>
            </a:endParaRPr>
          </a:p>
        </p:txBody>
      </p:sp>
    </p:spTree>
    <p:extLst>
      <p:ext uri="{BB962C8B-B14F-4D97-AF65-F5344CB8AC3E}">
        <p14:creationId xmlns:p14="http://schemas.microsoft.com/office/powerpoint/2010/main" val="1716913868"/>
      </p:ext>
    </p:extLst>
  </p:cSld>
  <p:clrMapOvr>
    <a:masterClrMapping/>
  </p:clrMapOvr>
  <p:transition spd="med"/>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5428" y="576556"/>
            <a:ext cx="7733145" cy="434606"/>
          </a:xfrm>
        </p:spPr>
        <p:txBody>
          <a:bodyPr lIns="0" tIns="0" rIns="0" bIns="0"/>
          <a:lstStyle>
            <a:lvl1pPr>
              <a:defRPr sz="2118"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2" y="6377940"/>
            <a:ext cx="2926079" cy="215444"/>
          </a:xfrm>
          <a:prstGeom prst="rect">
            <a:avLst/>
          </a:prstGeom>
        </p:spPr>
        <p:txBody>
          <a:bodyPr lIns="0" tIns="0" rIns="0" bIns="0"/>
          <a:lstStyle>
            <a:lvl1pPr algn="ctr">
              <a:defRPr>
                <a:solidFill>
                  <a:schemeClr val="tx1">
                    <a:tint val="75000"/>
                  </a:schemeClr>
                </a:solidFill>
              </a:defRPr>
            </a:lvl1pPr>
          </a:lstStyle>
          <a:p>
            <a:endParaRPr dirty="0">
              <a:solidFill>
                <a:prstClr val="black">
                  <a:tint val="75000"/>
                </a:prstClr>
              </a:solidFill>
            </a:endParaRPr>
          </a:p>
        </p:txBody>
      </p:sp>
      <p:sp>
        <p:nvSpPr>
          <p:cNvPr id="5" name="Holder 5"/>
          <p:cNvSpPr>
            <a:spLocks noGrp="1"/>
          </p:cNvSpPr>
          <p:nvPr>
            <p:ph type="dt" sz="half" idx="6"/>
          </p:nvPr>
        </p:nvSpPr>
        <p:spPr>
          <a:xfrm>
            <a:off x="457200" y="6377940"/>
            <a:ext cx="2103120" cy="215444"/>
          </a:xfrm>
          <a:prstGeom prst="rect">
            <a:avLst/>
          </a:prstGeom>
        </p:spPr>
        <p:txBody>
          <a:bodyPr lIns="0" tIns="0" rIns="0" bIns="0"/>
          <a:lstStyle>
            <a:lvl1pPr algn="l">
              <a:defRPr>
                <a:solidFill>
                  <a:schemeClr val="tx1">
                    <a:tint val="75000"/>
                  </a:schemeClr>
                </a:solidFill>
              </a:defRPr>
            </a:lvl1pPr>
          </a:lstStyle>
          <a:p>
            <a:endParaRPr lang="en-US" dirty="0">
              <a:solidFill>
                <a:prstClr val="black">
                  <a:tint val="75000"/>
                </a:prstClr>
              </a:solidFill>
            </a:endParaRPr>
          </a:p>
        </p:txBody>
      </p:sp>
      <p:sp>
        <p:nvSpPr>
          <p:cNvPr id="6" name="Holder 6"/>
          <p:cNvSpPr>
            <a:spLocks noGrp="1"/>
          </p:cNvSpPr>
          <p:nvPr>
            <p:ph type="sldNum" sz="quarter" idx="7"/>
          </p:nvPr>
        </p:nvSpPr>
        <p:spPr>
          <a:xfrm>
            <a:off x="11480800" y="6445363"/>
            <a:ext cx="609600" cy="244362"/>
          </a:xfrm>
        </p:spPr>
        <p:txBody>
          <a:bodyPr lIns="0" tIns="0" rIns="0" bIns="0"/>
          <a:lstStyle>
            <a:lvl1pPr>
              <a:defRPr sz="1191" b="0" i="0">
                <a:solidFill>
                  <a:schemeClr val="tx1"/>
                </a:solidFill>
                <a:latin typeface="Arial"/>
                <a:cs typeface="Arial"/>
              </a:defRPr>
            </a:lvl1pPr>
          </a:lstStyle>
          <a:p>
            <a:pPr marL="8405"/>
            <a:r>
              <a:rPr lang="en-US" smtClean="0">
                <a:solidFill>
                  <a:prstClr val="black"/>
                </a:solidFill>
              </a:rPr>
              <a:t>Slide</a:t>
            </a:r>
            <a:r>
              <a:rPr lang="en-US" spc="-7" smtClean="0">
                <a:solidFill>
                  <a:prstClr val="black"/>
                </a:solidFill>
              </a:rPr>
              <a:t> </a:t>
            </a:r>
            <a:fld id="{81D60167-4931-47E6-BA6A-407CBD079E47}" type="slidenum">
              <a:rPr smtClean="0">
                <a:solidFill>
                  <a:prstClr val="black"/>
                </a:solidFill>
              </a:rPr>
              <a:pPr marL="8405"/>
              <a:t>‹#›</a:t>
            </a:fld>
            <a:endParaRPr dirty="0">
              <a:solidFill>
                <a:prstClr val="black"/>
              </a:solidFill>
            </a:endParaRPr>
          </a:p>
        </p:txBody>
      </p:sp>
    </p:spTree>
    <p:extLst>
      <p:ext uri="{BB962C8B-B14F-4D97-AF65-F5344CB8AC3E}">
        <p14:creationId xmlns:p14="http://schemas.microsoft.com/office/powerpoint/2010/main" val="190113822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idx="10"/>
          </p:nvPr>
        </p:nvSpPr>
        <p:spPr/>
        <p:txBody>
          <a:bodyPr/>
          <a:lstStyle>
            <a:lvl1pPr>
              <a:defRPr/>
            </a:lvl1pPr>
          </a:lstStyle>
          <a:p>
            <a:fld id="{2BDE2D02-EC79-4EC1-9254-9570B9F367A3}" type="slidenum">
              <a:rPr lang="en-GB"/>
              <a:pPr/>
              <a:t>‹#›</a:t>
            </a:fld>
            <a:endParaRPr lang="en-GB"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8DA67091-EC1A-4818-AF08-9B92B689C93F}" type="slidenum">
              <a:rPr lang="en-GB"/>
              <a:pPr/>
              <a:t>‹#›</a:t>
            </a:fld>
            <a:endParaRPr lang="en-GB"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9DE92403-60E4-4A1D-B952-D99B3BA27C8F}" type="slidenum">
              <a:rPr lang="en-GB"/>
              <a:pPr/>
              <a:t>‹#›</a:t>
            </a:fld>
            <a:endParaRPr lang="en-GB"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3E3B870C-7C61-48E4-B50C-B54340D6A283}" type="slidenum">
              <a:rPr lang="en-GB"/>
              <a:pPr/>
              <a:t>‹#›</a:t>
            </a:fld>
            <a:endParaRPr lang="en-GB"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3E0BD394-539F-4CFF-8954-4077F8AD130F}" type="slidenum">
              <a:rPr lang="en-GB"/>
              <a:pPr/>
              <a:t>‹#›</a:t>
            </a:fld>
            <a:endParaRPr lang="en-GB"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FF28B10A-F996-4624-9FBE-126413C0CEBF}" type="slidenum">
              <a:rPr lang="en-GB"/>
              <a:pPr/>
              <a:t>‹#›</a:t>
            </a:fld>
            <a:endParaRPr lang="en-GB"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D6F84743-5DD9-48CD-AEE9-8A6C510E997A}" type="slidenum">
              <a:rPr lang="en-GB"/>
              <a:pPr/>
              <a:t>‹#›</a:t>
            </a:fld>
            <a:endParaRPr lang="en-GB"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23D8EE1-35EC-4AF7-97ED-5476E1778376}" type="slidenum">
              <a:rPr lang="en-GB"/>
              <a:pPr/>
              <a:t>‹#›</a:t>
            </a:fld>
            <a:endParaRPr lang="en-GB"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91F34193-3050-4711-BFD1-4AD030FDC43A}" type="slidenum">
              <a:rPr lang="en-GB"/>
              <a:pPr/>
              <a:t>‹#›</a:t>
            </a:fld>
            <a:endParaRPr lang="en-GB"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E1B6478F-4F87-4EA5-AFA9-19141CED7637}" type="slidenum">
              <a:rPr lang="en-GB"/>
              <a:pPr/>
              <a:t>‹#›</a:t>
            </a:fld>
            <a:endParaRPr lang="en-GB"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EC7E8899-A9FE-47A9-A5E9-DB886F1BD268}" type="slidenum">
              <a:rPr lang="en-GB"/>
              <a:pPr/>
              <a:t>‹#›</a:t>
            </a:fld>
            <a:endParaRPr lang="en-GB"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idx="10"/>
          </p:nvPr>
        </p:nvSpPr>
        <p:spPr/>
        <p:txBody>
          <a:bodyPr/>
          <a:lstStyle>
            <a:lvl1pPr>
              <a:defRPr/>
            </a:lvl1pPr>
          </a:lstStyle>
          <a:p>
            <a:fld id="{64A595E6-EC6F-4810-B5A1-A9C490C0012A}" type="slidenum">
              <a:rPr lang="en-GB"/>
              <a:pPr/>
              <a:t>‹#›</a:t>
            </a:fld>
            <a:endParaRPr lang="en-GB"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4875213" cy="1468438"/>
          </a:xfrm>
        </p:spPr>
        <p:txBody>
          <a:bodyPr/>
          <a:lstStyle/>
          <a:p>
            <a:r>
              <a:rPr lang="en-US" smtClean="0"/>
              <a:t>Click to edit Master title style</a:t>
            </a:r>
            <a:endParaRPr lang="en-US"/>
          </a:p>
        </p:txBody>
      </p:sp>
      <p:sp>
        <p:nvSpPr>
          <p:cNvPr id="3" name="Slide Number Placeholder 2"/>
          <p:cNvSpPr>
            <a:spLocks noGrp="1"/>
          </p:cNvSpPr>
          <p:nvPr>
            <p:ph type="sldNum" idx="10"/>
          </p:nvPr>
        </p:nvSpPr>
        <p:spPr>
          <a:xfrm>
            <a:off x="7620000" y="6477000"/>
            <a:ext cx="1370013" cy="303213"/>
          </a:xfrm>
        </p:spPr>
        <p:txBody>
          <a:bodyPr/>
          <a:lstStyle>
            <a:lvl1pPr>
              <a:defRPr/>
            </a:lvl1pPr>
          </a:lstStyle>
          <a:p>
            <a:fld id="{6F0E2956-F9DB-4DAB-BABB-82644E4834AA}" type="slidenum">
              <a:rPr lang="en-GB"/>
              <a:pPr/>
              <a:t>‹#›</a:t>
            </a:fld>
            <a:endParaRPr lang="en-GB"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524797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print"/>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2978470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8961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idx="10"/>
          </p:nvPr>
        </p:nvSpPr>
        <p:spPr/>
        <p:txBody>
          <a:bodyPr/>
          <a:lstStyle>
            <a:lvl1pPr>
              <a:defRPr/>
            </a:lvl1pPr>
          </a:lstStyle>
          <a:p>
            <a:fld id="{AE07CF05-7206-4D20-8FB4-06AF8DCC677C}" type="slidenum">
              <a:rPr lang="en-GB"/>
              <a:pPr/>
              <a:t>‹#›</a:t>
            </a:fld>
            <a:endParaRPr lang="en-GB"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print"/>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145962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93472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39277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02768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86001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546775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661047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117682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73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0" y="1828800"/>
            <a:ext cx="31242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828800"/>
            <a:ext cx="31242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362200" y="6305550"/>
            <a:ext cx="2133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6553200" y="6305550"/>
            <a:ext cx="2133600" cy="476250"/>
          </a:xfrm>
        </p:spPr>
        <p:txBody>
          <a:bodyPr/>
          <a:lstStyle>
            <a:lvl1pPr>
              <a:defRPr/>
            </a:lvl1pPr>
          </a:lstStyle>
          <a:p>
            <a:fld id="{4F934AD2-1BA9-43EB-88EF-B468BDAA5A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86133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43261F4-CE07-4853-A762-CCF779909A71}"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45325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295400"/>
            <a:ext cx="4151313"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4713" y="1295400"/>
            <a:ext cx="41529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idx="10"/>
          </p:nvPr>
        </p:nvSpPr>
        <p:spPr/>
        <p:txBody>
          <a:bodyPr/>
          <a:lstStyle>
            <a:lvl1pPr>
              <a:defRPr/>
            </a:lvl1pPr>
          </a:lstStyle>
          <a:p>
            <a:fld id="{86F5725E-DD22-4A0F-8285-9046EAC05BA8}" type="slidenum">
              <a:rPr lang="en-GB"/>
              <a:pPr/>
              <a:t>‹#›</a:t>
            </a:fld>
            <a:endParaRPr lang="en-GB"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400">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2B2957C1-26F4-4CE3-A40A-A604ECE4F2A1}" type="slidenum">
              <a:rPr lang="en-US" smtClean="0">
                <a:solidFill>
                  <a:srgbClr val="000000"/>
                </a:solidFill>
              </a:rPr>
              <a:pPr/>
              <a:t>‹#›</a:t>
            </a:fld>
            <a:endParaRPr lang="en-US" dirty="0">
              <a:solidFill>
                <a:srgbClr val="000000"/>
              </a:solidFill>
            </a:endParaRPr>
          </a:p>
        </p:txBody>
      </p:sp>
      <p:pic>
        <p:nvPicPr>
          <p:cNvPr id="7" name="Picture 1"/>
          <p:cNvPicPr>
            <a:picLocks noChangeAspect="1" noChangeArrowheads="1"/>
          </p:cNvPicPr>
          <p:nvPr userDrawn="1"/>
        </p:nvPicPr>
        <p:blipFill>
          <a:blip r:embed="rId2" cstate="print"/>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3178061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F4C24ED8-94A2-48A0-AF65-537C0184342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077643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E650BAFE-F8A4-4A85-8298-DF75229E9E3B}" type="slidenum">
              <a:rPr lang="en-US" smtClean="0">
                <a:solidFill>
                  <a:srgbClr val="000000"/>
                </a:solidFill>
              </a:rPr>
              <a:pPr/>
              <a:t>‹#›</a:t>
            </a:fld>
            <a:endParaRPr lang="en-US" dirty="0">
              <a:solidFill>
                <a:srgbClr val="000000"/>
              </a:solidFill>
            </a:endParaRPr>
          </a:p>
        </p:txBody>
      </p:sp>
      <p:pic>
        <p:nvPicPr>
          <p:cNvPr id="9" name="Picture 1"/>
          <p:cNvPicPr>
            <a:picLocks noChangeAspect="1" noChangeArrowheads="1"/>
          </p:cNvPicPr>
          <p:nvPr userDrawn="1"/>
        </p:nvPicPr>
        <p:blipFill>
          <a:blip r:embed="rId2" cstate="print"/>
          <a:srcRect l="2564" t="14944" r="5128" b="15948"/>
          <a:stretch>
            <a:fillRect/>
          </a:stretch>
        </p:blipFill>
        <p:spPr bwMode="auto">
          <a:xfrm>
            <a:off x="0" y="5867400"/>
            <a:ext cx="2743200" cy="990600"/>
          </a:xfrm>
          <a:prstGeom prst="rect">
            <a:avLst/>
          </a:prstGeom>
          <a:noFill/>
          <a:ln w="9525">
            <a:noFill/>
            <a:round/>
            <a:headEnd/>
            <a:tailEnd/>
          </a:ln>
          <a:effectLst/>
        </p:spPr>
      </p:pic>
    </p:spTree>
    <p:extLst>
      <p:ext uri="{BB962C8B-B14F-4D97-AF65-F5344CB8AC3E}">
        <p14:creationId xmlns:p14="http://schemas.microsoft.com/office/powerpoint/2010/main" val="1860799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F281DB7-0CEE-443F-B889-800430E73E19}"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165125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29B9B14-AAAB-4258-B7ED-F99C593708B8}"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920656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89C0B989-0E5B-4CE9-A60F-397D69C3B843}"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159294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0A41CD2-B740-4645-8FD4-47FC35D35EFF}"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604931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4A62327-8E69-49BA-846B-A2C75C77F6A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77503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D83D5AA-3C24-4D7E-A60E-9AF656E3A82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86327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927E5C6-39D0-4567-9DCF-034DADCEE886}"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1370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idx="10"/>
          </p:nvPr>
        </p:nvSpPr>
        <p:spPr/>
        <p:txBody>
          <a:bodyPr/>
          <a:lstStyle>
            <a:lvl1pPr>
              <a:defRPr/>
            </a:lvl1pPr>
          </a:lstStyle>
          <a:p>
            <a:fld id="{D880E991-8F5E-4070-8BA7-CC8BCAE6F5C1}" type="slidenum">
              <a:rPr lang="en-GB"/>
              <a:pPr/>
              <a:t>‹#›</a:t>
            </a:fld>
            <a:endParaRPr lang="en-GB" dirty="0"/>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1731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0" y="1828800"/>
            <a:ext cx="31242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828800"/>
            <a:ext cx="31242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362200" y="6305550"/>
            <a:ext cx="2133600" cy="476250"/>
          </a:xfrm>
        </p:spPr>
        <p:txBody>
          <a:bodyPr/>
          <a:lstStyle>
            <a:lvl1pPr>
              <a:defRPr/>
            </a:lvl1pPr>
          </a:lstStyle>
          <a:p>
            <a:endParaRPr lang="en-US" altLang="en-US" dirty="0">
              <a:solidFill>
                <a:srgbClr val="000000"/>
              </a:solidFill>
            </a:endParaRPr>
          </a:p>
        </p:txBody>
      </p:sp>
      <p:sp>
        <p:nvSpPr>
          <p:cNvPr id="6" name="Slide Number Placeholder 5"/>
          <p:cNvSpPr>
            <a:spLocks noGrp="1"/>
          </p:cNvSpPr>
          <p:nvPr>
            <p:ph type="sldNum" sz="quarter" idx="11"/>
          </p:nvPr>
        </p:nvSpPr>
        <p:spPr>
          <a:xfrm>
            <a:off x="6553200" y="6305550"/>
            <a:ext cx="2133600" cy="476250"/>
          </a:xfrm>
        </p:spPr>
        <p:txBody>
          <a:bodyPr/>
          <a:lstStyle>
            <a:lvl1pPr>
              <a:defRPr/>
            </a:lvl1pPr>
          </a:lstStyle>
          <a:p>
            <a:fld id="{4F934AD2-1BA9-43EB-88EF-B468BDAA5A4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544670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idx="10"/>
          </p:nvPr>
        </p:nvSpPr>
        <p:spPr/>
        <p:txBody>
          <a:bodyPr/>
          <a:lstStyle>
            <a:lvl1pPr>
              <a:defRPr/>
            </a:lvl1pPr>
          </a:lstStyle>
          <a:p>
            <a:fld id="{F35E74F9-493D-4DE8-B4B4-699A47B5F08D}" type="slidenum">
              <a:rPr lang="en-GB"/>
              <a:pPr/>
              <a:t>‹#›</a:t>
            </a:fld>
            <a:endParaRPr lang="en-GB"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8BD5D6D-CB2D-4EED-8CCC-8AD61756D534}" type="slidenum">
              <a:rPr lang="en-GB"/>
              <a:pPr/>
              <a:t>‹#›</a:t>
            </a:fld>
            <a:endParaRPr lang="en-GB"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2FF221FB-DB92-4F43-8562-F34CBD2D25A9}" type="slidenum">
              <a:rPr lang="en-GB"/>
              <a:pPr/>
              <a:t>‹#›</a:t>
            </a:fld>
            <a:endParaRPr lang="en-GB"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idx="10"/>
          </p:nvPr>
        </p:nvSpPr>
        <p:spPr/>
        <p:txBody>
          <a:bodyPr/>
          <a:lstStyle>
            <a:lvl1pPr>
              <a:defRPr/>
            </a:lvl1pPr>
          </a:lstStyle>
          <a:p>
            <a:fld id="{B013E1D2-7C42-428D-97F3-3B8A0F129D32}" type="slidenum">
              <a:rPr lang="en-GB"/>
              <a:pPr/>
              <a:t>‹#›</a:t>
            </a:fld>
            <a:endParaRPr lang="en-GB"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0" y="5867400"/>
            <a:ext cx="9144000" cy="938213"/>
          </a:xfrm>
          <a:prstGeom prst="rect">
            <a:avLst/>
          </a:prstGeom>
          <a:noFill/>
          <a:ln w="9525">
            <a:noFill/>
            <a:round/>
            <a:headEnd/>
            <a:tailEnd/>
          </a:ln>
          <a:effectLst/>
        </p:spPr>
      </p:pic>
      <p:sp>
        <p:nvSpPr>
          <p:cNvPr id="1026" name="Rectangle 2"/>
          <p:cNvSpPr>
            <a:spLocks noGrp="1" noChangeArrowheads="1"/>
          </p:cNvSpPr>
          <p:nvPr>
            <p:ph type="title"/>
          </p:nvPr>
        </p:nvSpPr>
        <p:spPr bwMode="auto">
          <a:xfrm>
            <a:off x="381000" y="3048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7" name="Rectangle 3"/>
          <p:cNvSpPr>
            <a:spLocks noGrp="1" noChangeArrowheads="1"/>
          </p:cNvSpPr>
          <p:nvPr>
            <p:ph type="body" idx="1"/>
          </p:nvPr>
        </p:nvSpPr>
        <p:spPr bwMode="auto">
          <a:xfrm>
            <a:off x="381000" y="1295400"/>
            <a:ext cx="8456613" cy="44196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8" name="Rectangle 4"/>
          <p:cNvSpPr>
            <a:spLocks noGrp="1" noChangeArrowheads="1"/>
          </p:cNvSpPr>
          <p:nvPr>
            <p:ph type="sldNum"/>
          </p:nvPr>
        </p:nvSpPr>
        <p:spPr bwMode="auto">
          <a:xfrm>
            <a:off x="7620000" y="6477000"/>
            <a:ext cx="1370013" cy="30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000000"/>
                </a:solidFill>
                <a:latin typeface="+mj-lt"/>
              </a:defRPr>
            </a:lvl1pPr>
          </a:lstStyle>
          <a:p>
            <a:fld id="{27F113DF-29D2-40C4-B279-C4FCCA235871}"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3" r:id="rId12"/>
    <p:sldLayoutId id="2147483674" r:id="rId13"/>
    <p:sldLayoutId id="2147483701" r:id="rId14"/>
  </p:sldLayoutIdLst>
  <p:transition spd="med"/>
  <p:timing>
    <p:tnLst>
      <p:par>
        <p:cTn id="1" dur="indefinite" restart="never" nodeType="tmRoot"/>
      </p:par>
    </p:tnLst>
  </p:timing>
  <p:hf hdr="0" ftr="0" dt="0"/>
  <p:txStyles>
    <p:title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p:titleStyle>
    <p:bodyStyle>
      <a:lvl1pPr marL="341313" indent="-341313" algn="l" defTabSz="457200" rtl="0" fontAlgn="base">
        <a:lnSpc>
          <a:spcPct val="93000"/>
        </a:lnSpc>
        <a:spcBef>
          <a:spcPts val="800"/>
        </a:spcBef>
        <a:spcAft>
          <a:spcPct val="0"/>
        </a:spcAft>
        <a:buClr>
          <a:srgbClr val="000000"/>
        </a:buClr>
        <a:buSzPct val="100000"/>
        <a:buFont typeface="Arial" charset="0"/>
        <a:buChar char="•"/>
        <a:defRPr sz="3200">
          <a:solidFill>
            <a:schemeClr val="tx1"/>
          </a:solidFill>
          <a:latin typeface="+mn-lt"/>
          <a:ea typeface="+mn-ea"/>
          <a:cs typeface="+mn-cs"/>
        </a:defRPr>
      </a:lvl1pPr>
      <a:lvl2pPr marL="741363" indent="-284163" algn="l" defTabSz="457200" rtl="0" fontAlgn="base">
        <a:lnSpc>
          <a:spcPct val="93000"/>
        </a:lnSpc>
        <a:spcBef>
          <a:spcPts val="700"/>
        </a:spcBef>
        <a:spcAft>
          <a:spcPct val="0"/>
        </a:spcAft>
        <a:buClr>
          <a:srgbClr val="000000"/>
        </a:buClr>
        <a:buSzPct val="100000"/>
        <a:buFont typeface="Arial" charset="0"/>
        <a:buChar char="–"/>
        <a:defRPr sz="2800">
          <a:solidFill>
            <a:schemeClr val="tx1"/>
          </a:solidFill>
          <a:latin typeface="+mn-lt"/>
          <a:ea typeface="+mn-ea"/>
          <a:cs typeface="+mn-cs"/>
        </a:defRPr>
      </a:lvl2pPr>
      <a:lvl3pPr marL="1143000" indent="-228600" algn="l" defTabSz="457200" rtl="0" fontAlgn="base">
        <a:lnSpc>
          <a:spcPct val="93000"/>
        </a:lnSpc>
        <a:spcBef>
          <a:spcPts val="600"/>
        </a:spcBef>
        <a:spcAft>
          <a:spcPct val="0"/>
        </a:spcAft>
        <a:buClr>
          <a:srgbClr val="000000"/>
        </a:buClr>
        <a:buSzPct val="100000"/>
        <a:buFont typeface="Arial" charset="0"/>
        <a:buChar char="•"/>
        <a:defRPr sz="2400">
          <a:solidFill>
            <a:schemeClr val="tx1"/>
          </a:solidFill>
          <a:latin typeface="+mn-lt"/>
          <a:ea typeface="+mn-ea"/>
          <a:cs typeface="+mn-cs"/>
        </a:defRPr>
      </a:lvl3pPr>
      <a:lvl4pPr marL="1600200" indent="-228600" algn="l" defTabSz="457200" rtl="0" fontAlgn="base">
        <a:lnSpc>
          <a:spcPct val="93000"/>
        </a:lnSpc>
        <a:spcBef>
          <a:spcPts val="500"/>
        </a:spcBef>
        <a:spcAft>
          <a:spcPct val="0"/>
        </a:spcAft>
        <a:buClr>
          <a:srgbClr val="000000"/>
        </a:buClr>
        <a:buSzPct val="100000"/>
        <a:buFont typeface="Arial" charset="0"/>
        <a:buChar char="–"/>
        <a:defRPr sz="2000">
          <a:solidFill>
            <a:schemeClr val="tx1"/>
          </a:solidFill>
          <a:latin typeface="+mn-lt"/>
          <a:ea typeface="+mn-ea"/>
          <a:cs typeface="+mn-cs"/>
        </a:defRPr>
      </a:lvl4pPr>
      <a:lvl5pPr marL="2057400" indent="-228600" algn="l" defTabSz="457200" rtl="0" fontAlgn="base">
        <a:lnSpc>
          <a:spcPct val="93000"/>
        </a:lnSpc>
        <a:spcBef>
          <a:spcPts val="500"/>
        </a:spcBef>
        <a:spcAft>
          <a:spcPct val="0"/>
        </a:spcAft>
        <a:buClr>
          <a:srgbClr val="000000"/>
        </a:buClr>
        <a:buSzPct val="100000"/>
        <a:buFont typeface="Arial" charset="0"/>
        <a:buChar char="»"/>
        <a:defRPr sz="2000">
          <a:solidFill>
            <a:schemeClr val="tx1"/>
          </a:solidFill>
          <a:latin typeface="+mn-lt"/>
          <a:ea typeface="+mn-ea"/>
          <a:cs typeface="+mn-cs"/>
        </a:defRPr>
      </a:lvl5pPr>
      <a:lvl6pPr marL="2514600" indent="-228600" algn="l" defTabSz="457200" rtl="0" fontAlgn="base">
        <a:lnSpc>
          <a:spcPct val="93000"/>
        </a:lnSpc>
        <a:spcBef>
          <a:spcPts val="500"/>
        </a:spcBef>
        <a:spcAft>
          <a:spcPct val="0"/>
        </a:spcAft>
        <a:buClr>
          <a:srgbClr val="000000"/>
        </a:buClr>
        <a:buSzPct val="100000"/>
        <a:buFont typeface="Arial" charset="0"/>
        <a:buChar char="»"/>
        <a:defRPr sz="2000">
          <a:solidFill>
            <a:schemeClr val="tx1"/>
          </a:solidFill>
          <a:latin typeface="+mn-lt"/>
          <a:ea typeface="+mn-ea"/>
          <a:cs typeface="+mn-cs"/>
        </a:defRPr>
      </a:lvl6pPr>
      <a:lvl7pPr marL="2971800" indent="-228600" algn="l" defTabSz="457200" rtl="0" fontAlgn="base">
        <a:lnSpc>
          <a:spcPct val="93000"/>
        </a:lnSpc>
        <a:spcBef>
          <a:spcPts val="500"/>
        </a:spcBef>
        <a:spcAft>
          <a:spcPct val="0"/>
        </a:spcAft>
        <a:buClr>
          <a:srgbClr val="000000"/>
        </a:buClr>
        <a:buSzPct val="100000"/>
        <a:buFont typeface="Arial" charset="0"/>
        <a:buChar char="»"/>
        <a:defRPr sz="2000">
          <a:solidFill>
            <a:schemeClr val="tx1"/>
          </a:solidFill>
          <a:latin typeface="+mn-lt"/>
          <a:ea typeface="+mn-ea"/>
          <a:cs typeface="+mn-cs"/>
        </a:defRPr>
      </a:lvl7pPr>
      <a:lvl8pPr marL="3429000" indent="-228600" algn="l" defTabSz="457200" rtl="0" fontAlgn="base">
        <a:lnSpc>
          <a:spcPct val="93000"/>
        </a:lnSpc>
        <a:spcBef>
          <a:spcPts val="500"/>
        </a:spcBef>
        <a:spcAft>
          <a:spcPct val="0"/>
        </a:spcAft>
        <a:buClr>
          <a:srgbClr val="000000"/>
        </a:buClr>
        <a:buSzPct val="100000"/>
        <a:buFont typeface="Arial" charset="0"/>
        <a:buChar char="»"/>
        <a:defRPr sz="2000">
          <a:solidFill>
            <a:schemeClr val="tx1"/>
          </a:solidFill>
          <a:latin typeface="+mn-lt"/>
          <a:ea typeface="+mn-ea"/>
          <a:cs typeface="+mn-cs"/>
        </a:defRPr>
      </a:lvl8pPr>
      <a:lvl9pPr marL="3886200" indent="-228600" algn="l" defTabSz="457200" rtl="0" fontAlgn="base">
        <a:lnSpc>
          <a:spcPct val="93000"/>
        </a:lnSpc>
        <a:spcBef>
          <a:spcPts val="500"/>
        </a:spcBef>
        <a:spcAft>
          <a:spcPct val="0"/>
        </a:spcAft>
        <a:buClr>
          <a:srgbClr val="000000"/>
        </a:buClr>
        <a:buSzPct val="100000"/>
        <a:buFont typeface="Arial"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w="9525">
            <a:noFill/>
            <a:round/>
            <a:headEnd/>
            <a:tailEnd/>
          </a:ln>
          <a:effectLst/>
        </p:spPr>
      </p:pic>
      <p:sp>
        <p:nvSpPr>
          <p:cNvPr id="2050" name="Rectangle 2"/>
          <p:cNvSpPr>
            <a:spLocks noGrp="1" noChangeArrowheads="1"/>
          </p:cNvSpPr>
          <p:nvPr>
            <p:ph type="title"/>
          </p:nvPr>
        </p:nvSpPr>
        <p:spPr bwMode="auto">
          <a:xfrm>
            <a:off x="685800" y="2130425"/>
            <a:ext cx="4875213" cy="1468438"/>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2053" name="Rectangle 5"/>
          <p:cNvSpPr>
            <a:spLocks noGrp="1" noChangeArrowheads="1"/>
          </p:cNvSpPr>
          <p:nvPr>
            <p:ph type="sldNum"/>
          </p:nvPr>
        </p:nvSpPr>
        <p:spPr bwMode="auto">
          <a:xfrm>
            <a:off x="7620000" y="6477000"/>
            <a:ext cx="1370013" cy="30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Font typeface="Times New Roman" pitchFamily="18" charset="0"/>
              <a:buNone/>
              <a:tabLst>
                <a:tab pos="723900" algn="l"/>
              </a:tabLst>
              <a:defRPr sz="1000">
                <a:solidFill>
                  <a:srgbClr val="000000"/>
                </a:solidFill>
                <a:latin typeface="+mj-lt"/>
              </a:defRPr>
            </a:lvl1pPr>
          </a:lstStyle>
          <a:p>
            <a:fld id="{F07BC758-F248-4DE2-A473-ED7F9CE1511A}" type="slidenum">
              <a:rPr lang="en-GB"/>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timing>
    <p:tnLst>
      <p:par>
        <p:cTn id="1" dur="indefinite" restart="never" nodeType="tmRoot"/>
      </p:par>
    </p:tnLst>
  </p:timing>
  <p:hf hdr="0" ftr="0" dt="0"/>
  <p:txStyles>
    <p:title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p:titleStyle>
    <p:bodyStyle>
      <a:lvl1pPr marL="341313" indent="-341313" algn="l" defTabSz="457200" rtl="0" fontAlgn="base">
        <a:lnSpc>
          <a:spcPct val="93000"/>
        </a:lnSpc>
        <a:spcBef>
          <a:spcPts val="800"/>
        </a:spcBef>
        <a:spcAft>
          <a:spcPct val="0"/>
        </a:spcAft>
        <a:buClr>
          <a:srgbClr val="000000"/>
        </a:buClr>
        <a:buSzPct val="100000"/>
        <a:buFont typeface="Arial" charset="0"/>
        <a:buChar char="•"/>
        <a:defRPr sz="3200">
          <a:solidFill>
            <a:srgbClr val="000000"/>
          </a:solidFill>
          <a:latin typeface="+mn-lt"/>
          <a:ea typeface="+mn-ea"/>
          <a:cs typeface="+mn-cs"/>
        </a:defRPr>
      </a:lvl1pPr>
      <a:lvl2pPr marL="741363" indent="-284163" algn="l" defTabSz="457200" rtl="0" fontAlgn="base">
        <a:lnSpc>
          <a:spcPct val="93000"/>
        </a:lnSpc>
        <a:spcBef>
          <a:spcPts val="700"/>
        </a:spcBef>
        <a:spcAft>
          <a:spcPct val="0"/>
        </a:spcAft>
        <a:buClr>
          <a:srgbClr val="000000"/>
        </a:buClr>
        <a:buSzPct val="100000"/>
        <a:buFont typeface="Arial" charset="0"/>
        <a:buChar char="–"/>
        <a:defRPr sz="2800">
          <a:solidFill>
            <a:srgbClr val="000000"/>
          </a:solidFill>
          <a:latin typeface="+mn-lt"/>
          <a:ea typeface="+mn-ea"/>
          <a:cs typeface="+mn-cs"/>
        </a:defRPr>
      </a:lvl2pPr>
      <a:lvl3pPr marL="1143000" indent="-228600" algn="l" defTabSz="457200" rtl="0" fontAlgn="base">
        <a:lnSpc>
          <a:spcPct val="93000"/>
        </a:lnSpc>
        <a:spcBef>
          <a:spcPts val="600"/>
        </a:spcBef>
        <a:spcAft>
          <a:spcPct val="0"/>
        </a:spcAft>
        <a:buClr>
          <a:srgbClr val="000000"/>
        </a:buClr>
        <a:buSzPct val="100000"/>
        <a:buFont typeface="Arial" charset="0"/>
        <a:buChar char="•"/>
        <a:defRPr sz="2400">
          <a:solidFill>
            <a:srgbClr val="000000"/>
          </a:solidFill>
          <a:latin typeface="+mn-lt"/>
          <a:ea typeface="+mn-ea"/>
          <a:cs typeface="+mn-cs"/>
        </a:defRPr>
      </a:lvl3pPr>
      <a:lvl4pPr marL="1600200"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4pPr>
      <a:lvl5pPr marL="2057400"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5pPr>
      <a:lvl6pPr marL="2514600"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6pPr>
      <a:lvl7pPr marL="2971800"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7pPr>
      <a:lvl8pPr marL="3429000"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8pPr>
      <a:lvl9pPr marL="3886200" indent="-228600" algn="l" defTabSz="457200" rtl="0" fontAlgn="base">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latin typeface="Arial"/>
              </a:rPr>
              <a:pPr/>
              <a:t>‹#›</a:t>
            </a:fld>
            <a:endParaRPr lang="en-US" dirty="0">
              <a:solidFill>
                <a:srgbClr val="FFFFFF"/>
              </a:solidFill>
              <a:latin typeface="Arial"/>
            </a:endParaRPr>
          </a:p>
        </p:txBody>
      </p:sp>
    </p:spTree>
    <p:extLst>
      <p:ext uri="{BB962C8B-B14F-4D97-AF65-F5344CB8AC3E}">
        <p14:creationId xmlns:p14="http://schemas.microsoft.com/office/powerpoint/2010/main" val="4898283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93000"/>
              </a:lnSpc>
              <a:buClr>
                <a:srgbClr val="000000"/>
              </a:buClr>
              <a:buSzPct val="100000"/>
              <a:buFont typeface="Arial" charset="0"/>
              <a:buNone/>
              <a:defRPr sz="1400"/>
            </a:lvl1pPr>
          </a:lstStyle>
          <a:p>
            <a:endParaRPr lang="en-US" dirty="0">
              <a:solidFill>
                <a:srgbClr val="FFFFFF"/>
              </a:solidFill>
              <a:latin typeface="Arial"/>
            </a:endParaRPr>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93000"/>
              </a:lnSpc>
              <a:buClr>
                <a:srgbClr val="000000"/>
              </a:buClr>
              <a:buSzPct val="100000"/>
              <a:buFont typeface="Arial" charset="0"/>
              <a:buNone/>
              <a:defRPr sz="1400"/>
            </a:lvl1pPr>
          </a:lstStyle>
          <a:p>
            <a:fld id="{9675D95E-9386-42E8-B3D4-CBB9F4F39CFE}" type="slidenum">
              <a:rPr lang="en-US">
                <a:solidFill>
                  <a:srgbClr val="FFFFFF"/>
                </a:solidFill>
                <a:latin typeface="Arial"/>
              </a:rPr>
              <a:pPr/>
              <a:t>‹#›</a:t>
            </a:fld>
            <a:endParaRPr lang="en-US" dirty="0">
              <a:solidFill>
                <a:srgbClr val="FFFFFF"/>
              </a:solidFill>
              <a:latin typeface="Arial"/>
            </a:endParaRPr>
          </a:p>
        </p:txBody>
      </p:sp>
    </p:spTree>
    <p:extLst>
      <p:ext uri="{BB962C8B-B14F-4D97-AF65-F5344CB8AC3E}">
        <p14:creationId xmlns:p14="http://schemas.microsoft.com/office/powerpoint/2010/main" val="134909012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twitter.com/sree/statuses/262668291443666944"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8.xml"/><Relationship Id="rId16" Type="http://schemas.openxmlformats.org/officeDocument/2006/relationships/diagramColors" Target="../diagrams/colors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awarn.org/" TargetMode="External"/><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hyperlink" Target="http://www.fema.gov/apply-assistance" TargetMode="External"/><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twcnews.com/nys/rochester/news/2015/05/7/mount-morris-standoff.html"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hyperlink" Target="http://www.wmcactionnews5.com/story/26535381/911-trouble-continues-new-backup-numbers-released"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denverpost.com/2018/03/18/carson-midway-fire-sunday-update/" TargetMode="External"/><Relationship Id="rId2" Type="http://schemas.openxmlformats.org/officeDocument/2006/relationships/hyperlink" Target="http://www.koaa.com/story/37742915/at-least-2000-acres-multiple-structures-burn-in-carson-midway-fire" TargetMode="Externa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myndnow.com/news/minot-news/how-does-an-emergency-system-work/926773397"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228600" y="2590800"/>
            <a:ext cx="6705600" cy="1624013"/>
          </a:xfrm>
          <a:ln/>
        </p:spPr>
        <p:txBody>
          <a:bodyPr/>
          <a:lstStyle/>
          <a:p>
            <a:pPr>
              <a:lnSpc>
                <a:spcPct val="100000"/>
              </a:lnSpc>
              <a:spcBef>
                <a:spcPts val="6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smtClean="0">
                <a:solidFill>
                  <a:srgbClr val="FFFFFF"/>
                </a:solidFill>
                <a:latin typeface="Cambria" pitchFamily="18" charset="0"/>
              </a:rPr>
              <a:t>Integrated Public Alert and</a:t>
            </a:r>
            <a:br>
              <a:rPr lang="en-US" sz="3600" dirty="0" smtClean="0">
                <a:solidFill>
                  <a:srgbClr val="FFFFFF"/>
                </a:solidFill>
                <a:latin typeface="Cambria" pitchFamily="18" charset="0"/>
              </a:rPr>
            </a:br>
            <a:r>
              <a:rPr lang="en-US" sz="3600" dirty="0" smtClean="0">
                <a:solidFill>
                  <a:srgbClr val="FFFFFF"/>
                </a:solidFill>
                <a:latin typeface="Cambria" pitchFamily="18" charset="0"/>
              </a:rPr>
              <a:t>Warning System</a:t>
            </a:r>
            <a:endParaRPr lang="en-GB" sz="3600" dirty="0">
              <a:solidFill>
                <a:schemeClr val="folHlink"/>
              </a:solidFill>
              <a:latin typeface="Cambria" pitchFamily="18" charset="0"/>
            </a:endParaRPr>
          </a:p>
        </p:txBody>
      </p:sp>
      <p:sp>
        <p:nvSpPr>
          <p:cNvPr id="4098" name="Rectangle 2"/>
          <p:cNvSpPr>
            <a:spLocks noGrp="1" noChangeArrowheads="1"/>
          </p:cNvSpPr>
          <p:nvPr>
            <p:ph type="subTitle" idx="4294967295"/>
          </p:nvPr>
        </p:nvSpPr>
        <p:spPr bwMode="auto">
          <a:xfrm>
            <a:off x="228600" y="5116290"/>
            <a:ext cx="7924800" cy="598710"/>
          </a:xfrm>
          <a:prstGeom prst="rect">
            <a:avLst/>
          </a:prstGeom>
          <a:noFill/>
          <a:ln>
            <a:round/>
            <a:headEnd/>
            <a:tailEnd/>
          </a:ln>
        </p:spPr>
        <p:txBody>
          <a:bodyPr lIns="90000" tIns="46800" rIns="90000" bIns="46800"/>
          <a:lstStyle/>
          <a:p>
            <a:pPr marL="0" indent="0">
              <a:lnSpc>
                <a:spcPct val="100000"/>
              </a:lnSpc>
              <a:spcBef>
                <a:spcPts val="600"/>
              </a:spcBef>
              <a:buClr>
                <a:srgbClr val="FFFFFF"/>
              </a:buClr>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dirty="0" smtClean="0">
                <a:solidFill>
                  <a:srgbClr val="FFFFFF"/>
                </a:solidFill>
                <a:latin typeface="Cambria" pitchFamily="18" charset="0"/>
              </a:rPr>
              <a:t>May 3, </a:t>
            </a:r>
            <a:r>
              <a:rPr lang="en-GB" sz="2400" dirty="0" smtClean="0">
                <a:solidFill>
                  <a:srgbClr val="FFFFFF"/>
                </a:solidFill>
                <a:latin typeface="Cambria" pitchFamily="18" charset="0"/>
              </a:rPr>
              <a:t>2018</a:t>
            </a:r>
            <a:endParaRPr lang="en-GB" sz="2400" dirty="0">
              <a:solidFill>
                <a:srgbClr val="FFFFFF"/>
              </a:solidFill>
              <a:latin typeface="Cambria" pitchFamily="18" charset="0"/>
            </a:endParaRPr>
          </a:p>
        </p:txBody>
      </p:sp>
      <p:sp>
        <p:nvSpPr>
          <p:cNvPr id="4100" name="Line 4"/>
          <p:cNvSpPr>
            <a:spLocks noChangeShapeType="1"/>
          </p:cNvSpPr>
          <p:nvPr/>
        </p:nvSpPr>
        <p:spPr bwMode="auto">
          <a:xfrm>
            <a:off x="304800" y="4038600"/>
            <a:ext cx="5334000" cy="0"/>
          </a:xfrm>
          <a:prstGeom prst="line">
            <a:avLst/>
          </a:prstGeom>
          <a:noFill/>
          <a:ln w="9360">
            <a:solidFill>
              <a:srgbClr val="7FCEEB"/>
            </a:solidFill>
            <a:miter lim="800000"/>
            <a:headEnd/>
            <a:tailEnd/>
          </a:ln>
          <a:effectLst/>
        </p:spPr>
        <p:txBody>
          <a:bodyPr/>
          <a:lstStyle/>
          <a:p>
            <a:endParaRPr lang="en-US" dirty="0"/>
          </a:p>
        </p:txBody>
      </p:sp>
      <p:sp>
        <p:nvSpPr>
          <p:cNvPr id="3" name="Slide Number Placeholder 2"/>
          <p:cNvSpPr>
            <a:spLocks noGrp="1"/>
          </p:cNvSpPr>
          <p:nvPr>
            <p:ph type="sldNum" idx="10"/>
          </p:nvPr>
        </p:nvSpPr>
        <p:spPr/>
        <p:txBody>
          <a:bodyPr/>
          <a:lstStyle/>
          <a:p>
            <a:fld id="{6F0E2956-F9DB-4DAB-BABB-82644E4834AA}" type="slidenum">
              <a:rPr lang="en-GB" smtClean="0"/>
              <a:pPr/>
              <a:t>1</a:t>
            </a:fld>
            <a:endParaRPr lang="en-GB"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450" y="184185"/>
            <a:ext cx="8210549" cy="501615"/>
          </a:xfrm>
        </p:spPr>
        <p:txBody>
          <a:bodyPr/>
          <a:lstStyle/>
          <a:p>
            <a:r>
              <a:rPr lang="en-US" sz="3600" dirty="0">
                <a:latin typeface="Cambria" panose="02040503050406030204" pitchFamily="18" charset="0"/>
              </a:rPr>
              <a:t>Wireless Emergency Alert Capabilities </a:t>
            </a:r>
            <a:endParaRPr lang="en-US" sz="3200" dirty="0">
              <a:latin typeface="Cambria" panose="02040503050406030204" pitchFamily="18" charset="0"/>
            </a:endParaRPr>
          </a:p>
        </p:txBody>
      </p:sp>
      <p:sp>
        <p:nvSpPr>
          <p:cNvPr id="7" name="TextBox 6"/>
          <p:cNvSpPr txBox="1"/>
          <p:nvPr/>
        </p:nvSpPr>
        <p:spPr>
          <a:xfrm>
            <a:off x="7565233" y="5812808"/>
            <a:ext cx="297881" cy="349968"/>
          </a:xfrm>
          <a:prstGeom prst="rect">
            <a:avLst/>
          </a:prstGeom>
          <a:solidFill>
            <a:schemeClr val="bg1"/>
          </a:solidFill>
        </p:spPr>
        <p:txBody>
          <a:bodyPr wrap="square" rtlCol="0">
            <a:spAutoFit/>
          </a:bodyPr>
          <a:lstStyle/>
          <a:p>
            <a:endParaRPr lang="en-US" dirty="0">
              <a:solidFill>
                <a:srgbClr val="000000"/>
              </a:solidFill>
              <a:ea typeface="Arial Unicode MS" pitchFamily="34" charset="-128"/>
              <a:cs typeface="Arial Unicode MS" pitchFamily="34" charset="-128"/>
            </a:endParaRPr>
          </a:p>
        </p:txBody>
      </p:sp>
      <p:sp>
        <p:nvSpPr>
          <p:cNvPr id="18" name="Slide Number Placeholder 5"/>
          <p:cNvSpPr txBox="1">
            <a:spLocks/>
          </p:cNvSpPr>
          <p:nvPr/>
        </p:nvSpPr>
        <p:spPr>
          <a:xfrm>
            <a:off x="6317208" y="5807507"/>
            <a:ext cx="1600200" cy="213682"/>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charset="0"/>
                <a:ea typeface="+mn-ea"/>
                <a:cs typeface="+mn-cs"/>
              </a:defRPr>
            </a:lvl1pPr>
            <a:lvl2pPr marL="457200" algn="l" rtl="0" fontAlgn="base">
              <a:spcBef>
                <a:spcPct val="0"/>
              </a:spcBef>
              <a:spcAft>
                <a:spcPct val="0"/>
              </a:spcAft>
              <a:defRPr sz="1000" kern="1200">
                <a:solidFill>
                  <a:schemeClr val="tx1"/>
                </a:solidFill>
                <a:latin typeface="Arial" charset="0"/>
                <a:ea typeface="+mn-ea"/>
                <a:cs typeface="+mn-cs"/>
              </a:defRPr>
            </a:lvl2pPr>
            <a:lvl3pPr marL="914400" algn="l" rtl="0" fontAlgn="base">
              <a:spcBef>
                <a:spcPct val="0"/>
              </a:spcBef>
              <a:spcAft>
                <a:spcPct val="0"/>
              </a:spcAft>
              <a:defRPr sz="1000" kern="1200">
                <a:solidFill>
                  <a:schemeClr val="tx1"/>
                </a:solidFill>
                <a:latin typeface="Arial" charset="0"/>
                <a:ea typeface="+mn-ea"/>
                <a:cs typeface="+mn-cs"/>
              </a:defRPr>
            </a:lvl3pPr>
            <a:lvl4pPr marL="1371600" algn="l" rtl="0" fontAlgn="base">
              <a:spcBef>
                <a:spcPct val="0"/>
              </a:spcBef>
              <a:spcAft>
                <a:spcPct val="0"/>
              </a:spcAft>
              <a:defRPr sz="1000" kern="1200">
                <a:solidFill>
                  <a:schemeClr val="tx1"/>
                </a:solidFill>
                <a:latin typeface="Arial" charset="0"/>
                <a:ea typeface="+mn-ea"/>
                <a:cs typeface="+mn-cs"/>
              </a:defRPr>
            </a:lvl4pPr>
            <a:lvl5pPr marL="1828800" algn="l"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a:lstStyle>
          <a:p>
            <a:pPr algn="r">
              <a:defRPr/>
            </a:pPr>
            <a:fld id="{841CDFEB-CB81-4609-9F93-5F84F6A9E8EA}" type="slidenum">
              <a:rPr lang="en-US" sz="750">
                <a:solidFill>
                  <a:srgbClr val="000000"/>
                </a:solidFill>
              </a:rPr>
              <a:pPr algn="r">
                <a:defRPr/>
              </a:pPr>
              <a:t>10</a:t>
            </a:fld>
            <a:endParaRPr lang="en-US" sz="750" dirty="0">
              <a:solidFill>
                <a:srgbClr val="000000"/>
              </a:solidFill>
            </a:endParaRPr>
          </a:p>
        </p:txBody>
      </p:sp>
      <p:pic>
        <p:nvPicPr>
          <p:cNvPr id="23" name="Content Placeholder 4" descr="http://pbs.twimg.com/media/A6Uva13CMAAaYV9.jpg">
            <a:hlinkClick r:id="rId3"/>
          </p:cNvPr>
          <p:cNvPicPr>
            <a:picLocks/>
          </p:cNvPicPr>
          <p:nvPr/>
        </p:nvPicPr>
        <p:blipFill>
          <a:blip r:embed="rId4" cstate="print"/>
          <a:srcRect/>
          <a:stretch>
            <a:fillRect/>
          </a:stretch>
        </p:blipFill>
        <p:spPr bwMode="auto">
          <a:xfrm>
            <a:off x="6500972" y="685800"/>
            <a:ext cx="1534998" cy="1905000"/>
          </a:xfrm>
          <a:prstGeom prst="rect">
            <a:avLst/>
          </a:prstGeom>
          <a:noFill/>
          <a:ln w="9525">
            <a:solidFill>
              <a:schemeClr val="tx1"/>
            </a:solidFill>
            <a:miter lim="800000"/>
            <a:headEnd/>
            <a:tailEnd/>
          </a:ln>
        </p:spPr>
      </p:pic>
      <p:pic>
        <p:nvPicPr>
          <p:cNvPr id="20" name="Picture 19" descr="WEAC_Logo_v2.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05400" y="1304029"/>
            <a:ext cx="1160099" cy="448571"/>
          </a:xfrm>
          <a:prstGeom prst="rect">
            <a:avLst/>
          </a:prstGeom>
        </p:spPr>
      </p:pic>
      <p:pic>
        <p:nvPicPr>
          <p:cNvPr id="2" name="Picture 1"/>
          <p:cNvPicPr>
            <a:picLocks noChangeAspect="1"/>
          </p:cNvPicPr>
          <p:nvPr/>
        </p:nvPicPr>
        <p:blipFill>
          <a:blip r:embed="rId6"/>
          <a:stretch>
            <a:fillRect/>
          </a:stretch>
        </p:blipFill>
        <p:spPr>
          <a:xfrm>
            <a:off x="76200" y="1206728"/>
            <a:ext cx="8180984" cy="5029200"/>
          </a:xfrm>
          <a:prstGeom prst="rect">
            <a:avLst/>
          </a:prstGeom>
        </p:spPr>
      </p:pic>
    </p:spTree>
    <p:extLst>
      <p:ext uri="{BB962C8B-B14F-4D97-AF65-F5344CB8AC3E}">
        <p14:creationId xmlns:p14="http://schemas.microsoft.com/office/powerpoint/2010/main" val="329610544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68580" tIns="34290" rIns="68580" bIns="34290" numCol="1" anchor="t" anchorCtr="0" compatLnSpc="1">
            <a:prstTxWarp prst="textNoShape">
              <a:avLst/>
            </a:prstTxWarp>
          </a:bodyPr>
          <a:lstStyle/>
          <a:p>
            <a:pPr>
              <a:lnSpc>
                <a:spcPct val="85000"/>
              </a:lnSpc>
            </a:pPr>
            <a:r>
              <a:rPr lang="en-US" sz="3300" b="1" dirty="0" smtClean="0">
                <a:solidFill>
                  <a:srgbClr val="002060"/>
                </a:solidFill>
              </a:rPr>
              <a:t>	SMS 					vs.		  		 WEA</a:t>
            </a:r>
            <a:endParaRPr lang="en-US" sz="3300" b="1" dirty="0">
              <a:solidFill>
                <a:srgbClr val="002060"/>
              </a:solidFill>
            </a:endParaRPr>
          </a:p>
        </p:txBody>
      </p:sp>
      <p:sp>
        <p:nvSpPr>
          <p:cNvPr id="5" name="Content Placeholder 2"/>
          <p:cNvSpPr>
            <a:spLocks noGrp="1"/>
          </p:cNvSpPr>
          <p:nvPr>
            <p:ph idx="1"/>
          </p:nvPr>
        </p:nvSpPr>
        <p:spPr>
          <a:xfrm>
            <a:off x="381000" y="1295400"/>
            <a:ext cx="8456613" cy="4267200"/>
          </a:xfrm>
        </p:spPr>
        <p:txBody>
          <a:bodyPr/>
          <a:lstStyle/>
          <a:p>
            <a:pPr marL="0" indent="0">
              <a:spcBef>
                <a:spcPts val="675"/>
              </a:spcBef>
              <a:spcAft>
                <a:spcPts val="338"/>
              </a:spcAft>
              <a:buNone/>
            </a:pPr>
            <a:endParaRPr lang="en-US" sz="1575" dirty="0">
              <a:solidFill>
                <a:srgbClr val="000000"/>
              </a:solidFill>
              <a:latin typeface="+mj-lt"/>
            </a:endParaRPr>
          </a:p>
          <a:p>
            <a:pPr marL="728663" indent="-257175">
              <a:spcBef>
                <a:spcPts val="450"/>
              </a:spcBef>
              <a:spcAft>
                <a:spcPts val="0"/>
              </a:spcAft>
              <a:buFont typeface="Times New Roman" panose="02020603050405020304" pitchFamily="18" charset="0"/>
              <a:buChar char="–"/>
            </a:pPr>
            <a:endParaRPr lang="en-US" sz="1575" dirty="0">
              <a:solidFill>
                <a:srgbClr val="000000"/>
              </a:solidFill>
              <a:latin typeface="+mj-lt"/>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914400"/>
            <a:ext cx="2527623" cy="4495800"/>
          </a:xfrm>
          <a:prstGeom prst="rect">
            <a:avLst/>
          </a:prstGeom>
        </p:spPr>
      </p:pic>
      <p:pic>
        <p:nvPicPr>
          <p:cNvPr id="8"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943599" y="884237"/>
            <a:ext cx="2552853" cy="4531315"/>
          </a:xfrm>
          <a:prstGeom prst="rect">
            <a:avLst/>
          </a:prstGeom>
          <a:noFill/>
          <a:ln w="9525">
            <a:noFill/>
            <a:round/>
            <a:headEnd/>
            <a:tailEnd/>
          </a:ln>
          <a:effectLst/>
        </p:spPr>
      </p:pic>
      <p:sp>
        <p:nvSpPr>
          <p:cNvPr id="3" name="TextBox 2"/>
          <p:cNvSpPr txBox="1"/>
          <p:nvPr/>
        </p:nvSpPr>
        <p:spPr>
          <a:xfrm>
            <a:off x="2991001" y="914400"/>
            <a:ext cx="2876399" cy="2153410"/>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n-US" dirty="0" smtClean="0">
                <a:solidFill>
                  <a:srgbClr val="002060"/>
                </a:solidFill>
              </a:rPr>
              <a:t>SMS is a text message</a:t>
            </a:r>
          </a:p>
          <a:p>
            <a:pPr marL="742950" lvl="1" indent="-285750">
              <a:buFont typeface="Arial" panose="020B0604020202020204" pitchFamily="34" charset="0"/>
              <a:buChar char="•"/>
            </a:pPr>
            <a:r>
              <a:rPr lang="en-US" dirty="0" smtClean="0">
                <a:solidFill>
                  <a:srgbClr val="002060"/>
                </a:solidFill>
              </a:rPr>
              <a:t>Opt-in</a:t>
            </a:r>
          </a:p>
          <a:p>
            <a:pPr marL="742950" lvl="1" indent="-285750">
              <a:buFont typeface="Arial" panose="020B0604020202020204" pitchFamily="34" charset="0"/>
              <a:buChar char="•"/>
            </a:pPr>
            <a:r>
              <a:rPr lang="en-US" dirty="0" smtClean="0">
                <a:solidFill>
                  <a:srgbClr val="002060"/>
                </a:solidFill>
              </a:rPr>
              <a:t>Service congestion</a:t>
            </a:r>
          </a:p>
          <a:p>
            <a:pPr marL="742950" lvl="1" indent="-285750">
              <a:buFont typeface="Arial" panose="020B0604020202020204" pitchFamily="34" charset="0"/>
              <a:buChar char="•"/>
            </a:pPr>
            <a:r>
              <a:rPr lang="en-US" dirty="0" smtClean="0">
                <a:solidFill>
                  <a:srgbClr val="002060"/>
                </a:solidFill>
              </a:rPr>
              <a:t>Not specific to handset location</a:t>
            </a:r>
          </a:p>
          <a:p>
            <a:pPr marL="742950" lvl="1" indent="-285750">
              <a:buFont typeface="Arial" panose="020B0604020202020204" pitchFamily="34" charset="0"/>
              <a:buChar char="•"/>
            </a:pPr>
            <a:r>
              <a:rPr lang="en-US" dirty="0" smtClean="0">
                <a:solidFill>
                  <a:srgbClr val="002060"/>
                </a:solidFill>
              </a:rPr>
              <a:t>Your text message alert noise</a:t>
            </a:r>
          </a:p>
          <a:p>
            <a:endParaRPr lang="en-US" dirty="0" smtClean="0">
              <a:solidFill>
                <a:srgbClr val="002060"/>
              </a:solidFill>
            </a:endParaRPr>
          </a:p>
        </p:txBody>
      </p:sp>
      <p:sp>
        <p:nvSpPr>
          <p:cNvPr id="9" name="TextBox 8"/>
          <p:cNvSpPr txBox="1"/>
          <p:nvPr/>
        </p:nvSpPr>
        <p:spPr>
          <a:xfrm>
            <a:off x="3010053" y="3276600"/>
            <a:ext cx="2857347" cy="2411045"/>
          </a:xfrm>
          <a:prstGeom prst="rect">
            <a:avLst/>
          </a:prstGeom>
          <a:noFill/>
          <a:ln>
            <a:solidFill>
              <a:srgbClr val="002060"/>
            </a:solidFill>
          </a:ln>
        </p:spPr>
        <p:txBody>
          <a:bodyPr wrap="square" rtlCol="0">
            <a:spAutoFit/>
          </a:bodyPr>
          <a:lstStyle/>
          <a:p>
            <a:pPr marL="285750" indent="-285750">
              <a:buFont typeface="Arial" panose="020B0604020202020204" pitchFamily="34" charset="0"/>
              <a:buChar char="•"/>
            </a:pPr>
            <a:r>
              <a:rPr lang="en-US" dirty="0" smtClean="0">
                <a:solidFill>
                  <a:srgbClr val="002060"/>
                </a:solidFill>
              </a:rPr>
              <a:t>WEA is cellular broadcast</a:t>
            </a:r>
          </a:p>
          <a:p>
            <a:pPr marL="742950" lvl="1" indent="-285750">
              <a:buFont typeface="Arial" panose="020B0604020202020204" pitchFamily="34" charset="0"/>
              <a:buChar char="•"/>
            </a:pPr>
            <a:r>
              <a:rPr lang="en-US" dirty="0" smtClean="0">
                <a:solidFill>
                  <a:srgbClr val="002060"/>
                </a:solidFill>
              </a:rPr>
              <a:t>No need to opt-in</a:t>
            </a:r>
          </a:p>
          <a:p>
            <a:pPr marL="742950" lvl="1" indent="-285750">
              <a:buFont typeface="Arial" panose="020B0604020202020204" pitchFamily="34" charset="0"/>
              <a:buChar char="•"/>
            </a:pPr>
            <a:r>
              <a:rPr lang="en-US" dirty="0" smtClean="0">
                <a:solidFill>
                  <a:srgbClr val="002060"/>
                </a:solidFill>
              </a:rPr>
              <a:t>No message congestion</a:t>
            </a:r>
          </a:p>
          <a:p>
            <a:pPr marL="742950" lvl="1" indent="-285750">
              <a:buFont typeface="Arial" panose="020B0604020202020204" pitchFamily="34" charset="0"/>
              <a:buChar char="•"/>
            </a:pPr>
            <a:r>
              <a:rPr lang="en-US" dirty="0" smtClean="0">
                <a:solidFill>
                  <a:srgbClr val="002060"/>
                </a:solidFill>
              </a:rPr>
              <a:t>Specific to handset location</a:t>
            </a:r>
          </a:p>
          <a:p>
            <a:pPr marL="742950" lvl="1" indent="-285750">
              <a:buFont typeface="Arial" panose="020B0604020202020204" pitchFamily="34" charset="0"/>
              <a:buChar char="•"/>
            </a:pPr>
            <a:r>
              <a:rPr lang="en-US" dirty="0" smtClean="0">
                <a:solidFill>
                  <a:srgbClr val="002060"/>
                </a:solidFill>
              </a:rPr>
              <a:t>Unique </a:t>
            </a:r>
            <a:r>
              <a:rPr lang="en-US" dirty="0" smtClean="0">
                <a:solidFill>
                  <a:srgbClr val="002060"/>
                </a:solidFill>
              </a:rPr>
              <a:t>tones, similar to EAS</a:t>
            </a:r>
            <a:endParaRPr lang="en-US" dirty="0" smtClean="0">
              <a:solidFill>
                <a:srgbClr val="002060"/>
              </a:solidFill>
            </a:endParaRPr>
          </a:p>
        </p:txBody>
      </p:sp>
      <p:sp>
        <p:nvSpPr>
          <p:cNvPr id="10" name="Rectangle 9"/>
          <p:cNvSpPr/>
          <p:nvPr/>
        </p:nvSpPr>
        <p:spPr bwMode="auto">
          <a:xfrm>
            <a:off x="381000" y="1143000"/>
            <a:ext cx="2508572" cy="838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white"/>
              </a:solidFill>
            </a:endParaRPr>
          </a:p>
        </p:txBody>
      </p:sp>
      <p:sp>
        <p:nvSpPr>
          <p:cNvPr id="11" name="Rectangle 10"/>
          <p:cNvSpPr/>
          <p:nvPr/>
        </p:nvSpPr>
        <p:spPr bwMode="auto">
          <a:xfrm>
            <a:off x="5984866" y="2362200"/>
            <a:ext cx="2486357" cy="609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solidFill>
                <a:prstClr val="white"/>
              </a:solidFill>
            </a:endParaRPr>
          </a:p>
        </p:txBody>
      </p:sp>
      <p:sp>
        <p:nvSpPr>
          <p:cNvPr id="7" name="Slide Number Placeholder 6"/>
          <p:cNvSpPr>
            <a:spLocks noGrp="1"/>
          </p:cNvSpPr>
          <p:nvPr>
            <p:ph type="sldNum" idx="10"/>
          </p:nvPr>
        </p:nvSpPr>
        <p:spPr/>
        <p:txBody>
          <a:bodyPr/>
          <a:lstStyle/>
          <a:p>
            <a:fld id="{FF28B10A-F996-4624-9FBE-126413C0CEBF}" type="slidenum">
              <a:rPr lang="en-GB" smtClean="0"/>
              <a:pPr/>
              <a:t>11</a:t>
            </a:fld>
            <a:endParaRPr lang="en-GB" dirty="0"/>
          </a:p>
        </p:txBody>
      </p:sp>
    </p:spTree>
    <p:extLst>
      <p:ext uri="{BB962C8B-B14F-4D97-AF65-F5344CB8AC3E}">
        <p14:creationId xmlns:p14="http://schemas.microsoft.com/office/powerpoint/2010/main" val="670269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81000" y="153987"/>
            <a:ext cx="8456613" cy="760413"/>
          </a:xfrm>
        </p:spPr>
        <p:txBody>
          <a:bodyPr/>
          <a:lstStyle/>
          <a:p>
            <a:r>
              <a:rPr lang="en-US" sz="3600" dirty="0" smtClean="0">
                <a:latin typeface="Cambria" panose="02040503050406030204" pitchFamily="18" charset="0"/>
              </a:rPr>
              <a:t>WEA Improvements</a:t>
            </a:r>
            <a:endParaRPr lang="en-US" sz="3600" dirty="0">
              <a:latin typeface="Cambria" panose="02040503050406030204" pitchFamily="18" charset="0"/>
            </a:endParaRPr>
          </a:p>
        </p:txBody>
      </p:sp>
      <p:sp>
        <p:nvSpPr>
          <p:cNvPr id="10" name="Content Placeholder 9"/>
          <p:cNvSpPr>
            <a:spLocks noGrp="1"/>
          </p:cNvSpPr>
          <p:nvPr>
            <p:ph idx="1"/>
          </p:nvPr>
        </p:nvSpPr>
        <p:spPr>
          <a:xfrm>
            <a:off x="381000" y="990600"/>
            <a:ext cx="8456613" cy="4419600"/>
          </a:xfrm>
        </p:spPr>
        <p:txBody>
          <a:bodyPr>
            <a:noAutofit/>
          </a:bodyPr>
          <a:lstStyle/>
          <a:p>
            <a:pPr>
              <a:buFont typeface="Wingdings" panose="05000000000000000000" pitchFamily="2" charset="2"/>
              <a:buChar char="Ø"/>
            </a:pPr>
            <a:r>
              <a:rPr lang="en-US" sz="2000" dirty="0">
                <a:latin typeface="+mj-lt"/>
              </a:rPr>
              <a:t>I</a:t>
            </a:r>
            <a:r>
              <a:rPr lang="en-US" sz="1800" dirty="0">
                <a:latin typeface="+mj-lt"/>
              </a:rPr>
              <a:t>ncrease message length from 90 to 360 characters (May 2019</a:t>
            </a:r>
            <a:r>
              <a:rPr lang="en-US" sz="1800" dirty="0" smtClean="0">
                <a:latin typeface="+mj-lt"/>
              </a:rPr>
              <a:t>)</a:t>
            </a:r>
          </a:p>
          <a:p>
            <a:pPr marL="0" indent="0">
              <a:buNone/>
            </a:pPr>
            <a:endParaRPr lang="en-US" sz="800" dirty="0">
              <a:latin typeface="+mj-lt"/>
            </a:endParaRPr>
          </a:p>
          <a:p>
            <a:pPr>
              <a:buFont typeface="Wingdings" panose="05000000000000000000" pitchFamily="2" charset="2"/>
              <a:buChar char="Ø"/>
            </a:pPr>
            <a:r>
              <a:rPr lang="en-US" sz="1800" dirty="0">
                <a:latin typeface="+mj-lt"/>
              </a:rPr>
              <a:t>Add new alert category, “Public Safety Messages” (May 2019)</a:t>
            </a:r>
          </a:p>
          <a:p>
            <a:pPr marL="0" indent="0">
              <a:buNone/>
            </a:pPr>
            <a:endParaRPr lang="en-US" sz="800" dirty="0" smtClean="0">
              <a:latin typeface="+mj-lt"/>
            </a:endParaRPr>
          </a:p>
          <a:p>
            <a:pPr>
              <a:buFont typeface="Wingdings" panose="05000000000000000000" pitchFamily="2" charset="2"/>
              <a:buChar char="Ø"/>
            </a:pPr>
            <a:r>
              <a:rPr lang="en-US" sz="1800" dirty="0" smtClean="0">
                <a:latin typeface="+mj-lt"/>
              </a:rPr>
              <a:t>Support </a:t>
            </a:r>
            <a:r>
              <a:rPr lang="en-US" sz="1800" dirty="0">
                <a:latin typeface="+mj-lt"/>
              </a:rPr>
              <a:t>URLs and phone numbers</a:t>
            </a:r>
          </a:p>
          <a:p>
            <a:pPr lvl="1">
              <a:buFont typeface="Wingdings" panose="05000000000000000000" pitchFamily="2" charset="2"/>
              <a:buChar char="Ø"/>
            </a:pPr>
            <a:r>
              <a:rPr lang="en-US" sz="1600" dirty="0" smtClean="0">
                <a:latin typeface="+mj-lt"/>
              </a:rPr>
              <a:t>Text </a:t>
            </a:r>
            <a:r>
              <a:rPr lang="en-US" sz="1600" dirty="0">
                <a:latin typeface="+mj-lt"/>
              </a:rPr>
              <a:t>URLs and phone </a:t>
            </a:r>
            <a:r>
              <a:rPr lang="en-US" sz="1600" dirty="0" smtClean="0">
                <a:latin typeface="+mj-lt"/>
              </a:rPr>
              <a:t>numbers (Nov 2016)</a:t>
            </a:r>
            <a:endParaRPr lang="en-US" sz="1600" dirty="0">
              <a:latin typeface="+mj-lt"/>
            </a:endParaRPr>
          </a:p>
          <a:p>
            <a:pPr lvl="1">
              <a:buFont typeface="Wingdings" panose="05000000000000000000" pitchFamily="2" charset="2"/>
              <a:buChar char="Ø"/>
            </a:pPr>
            <a:r>
              <a:rPr lang="en-US" sz="1600" dirty="0" smtClean="0">
                <a:latin typeface="+mj-lt"/>
              </a:rPr>
              <a:t>“</a:t>
            </a:r>
            <a:r>
              <a:rPr lang="en-US" sz="1600" dirty="0">
                <a:latin typeface="+mj-lt"/>
              </a:rPr>
              <a:t>C</a:t>
            </a:r>
            <a:r>
              <a:rPr lang="en-US" sz="1600" dirty="0" smtClean="0">
                <a:latin typeface="+mj-lt"/>
              </a:rPr>
              <a:t>lickable</a:t>
            </a:r>
            <a:r>
              <a:rPr lang="en-US" sz="1600" dirty="0">
                <a:latin typeface="+mj-lt"/>
              </a:rPr>
              <a:t>” URLs and phone </a:t>
            </a:r>
            <a:r>
              <a:rPr lang="en-US" sz="1600" dirty="0" smtClean="0">
                <a:latin typeface="+mj-lt"/>
              </a:rPr>
              <a:t>numbers (Nov 2017)</a:t>
            </a:r>
            <a:endParaRPr lang="en-US" sz="1600" dirty="0">
              <a:latin typeface="+mj-lt"/>
            </a:endParaRPr>
          </a:p>
          <a:p>
            <a:pPr>
              <a:buFont typeface="Wingdings" panose="05000000000000000000" pitchFamily="2" charset="2"/>
              <a:buChar char="Ø"/>
            </a:pPr>
            <a:endParaRPr lang="en-US" sz="800" dirty="0" smtClean="0">
              <a:latin typeface="+mj-lt"/>
            </a:endParaRPr>
          </a:p>
          <a:p>
            <a:pPr>
              <a:buFont typeface="Wingdings" panose="05000000000000000000" pitchFamily="2" charset="2"/>
              <a:buChar char="Ø"/>
            </a:pPr>
            <a:r>
              <a:rPr lang="en-US" sz="1800" dirty="0" smtClean="0">
                <a:latin typeface="+mj-lt"/>
              </a:rPr>
              <a:t>Spanish </a:t>
            </a:r>
            <a:r>
              <a:rPr lang="en-US" sz="1800" dirty="0">
                <a:latin typeface="+mj-lt"/>
              </a:rPr>
              <a:t>language </a:t>
            </a:r>
            <a:r>
              <a:rPr lang="en-US" sz="1800" dirty="0" smtClean="0">
                <a:latin typeface="+mj-lt"/>
              </a:rPr>
              <a:t>WEA </a:t>
            </a:r>
            <a:r>
              <a:rPr lang="en-US" sz="1800" dirty="0" smtClean="0">
                <a:latin typeface="+mj-lt"/>
              </a:rPr>
              <a:t>(May </a:t>
            </a:r>
            <a:r>
              <a:rPr lang="en-US" sz="1800" dirty="0" smtClean="0">
                <a:latin typeface="+mj-lt"/>
              </a:rPr>
              <a:t>2019)</a:t>
            </a:r>
            <a:endParaRPr lang="en-US" sz="1800" dirty="0">
              <a:latin typeface="+mj-lt"/>
            </a:endParaRPr>
          </a:p>
          <a:p>
            <a:pPr>
              <a:buFont typeface="Wingdings" panose="05000000000000000000" pitchFamily="2" charset="2"/>
              <a:buChar char="Ø"/>
            </a:pPr>
            <a:endParaRPr lang="en-US" sz="800" dirty="0" smtClean="0">
              <a:latin typeface="+mj-lt"/>
            </a:endParaRPr>
          </a:p>
          <a:p>
            <a:pPr>
              <a:buFont typeface="Wingdings" panose="05000000000000000000" pitchFamily="2" charset="2"/>
              <a:buChar char="Ø"/>
            </a:pPr>
            <a:r>
              <a:rPr lang="en-US" sz="1800" dirty="0" smtClean="0">
                <a:latin typeface="+mj-lt"/>
              </a:rPr>
              <a:t>WEA </a:t>
            </a:r>
            <a:r>
              <a:rPr lang="en-US" sz="1800" dirty="0">
                <a:latin typeface="+mj-lt"/>
              </a:rPr>
              <a:t>test </a:t>
            </a:r>
            <a:r>
              <a:rPr lang="en-US" sz="1800" dirty="0" smtClean="0">
                <a:latin typeface="+mj-lt"/>
              </a:rPr>
              <a:t>code (May 2019)</a:t>
            </a:r>
          </a:p>
          <a:p>
            <a:pPr>
              <a:buFont typeface="Wingdings" panose="05000000000000000000" pitchFamily="2" charset="2"/>
              <a:buChar char="Ø"/>
            </a:pPr>
            <a:endParaRPr lang="en-US" sz="800" dirty="0" smtClean="0">
              <a:latin typeface="+mj-lt"/>
            </a:endParaRPr>
          </a:p>
          <a:p>
            <a:pPr>
              <a:buFont typeface="Wingdings" panose="05000000000000000000" pitchFamily="2" charset="2"/>
              <a:buChar char="Ø"/>
            </a:pPr>
            <a:r>
              <a:rPr lang="en-US" sz="1800" dirty="0" smtClean="0">
                <a:latin typeface="+mj-lt"/>
              </a:rPr>
              <a:t>Deliver message to 100</a:t>
            </a:r>
            <a:r>
              <a:rPr lang="en-US" sz="1800" dirty="0" smtClean="0">
                <a:latin typeface="+mj-lt"/>
              </a:rPr>
              <a:t>% </a:t>
            </a:r>
            <a:r>
              <a:rPr lang="en-US" sz="1800" dirty="0" smtClean="0">
                <a:latin typeface="+mj-lt"/>
              </a:rPr>
              <a:t>of the target </a:t>
            </a:r>
            <a:r>
              <a:rPr lang="en-US" sz="1800" dirty="0" smtClean="0">
                <a:latin typeface="+mj-lt"/>
              </a:rPr>
              <a:t>area with </a:t>
            </a:r>
            <a:r>
              <a:rPr lang="en-US" sz="1800" dirty="0" smtClean="0">
                <a:latin typeface="+mj-lt"/>
              </a:rPr>
              <a:t>no more than 0.1 </a:t>
            </a:r>
            <a:r>
              <a:rPr lang="en-US" sz="1800" dirty="0" smtClean="0">
                <a:latin typeface="+mj-lt"/>
              </a:rPr>
              <a:t>mile overshoot </a:t>
            </a:r>
            <a:r>
              <a:rPr lang="en-US" sz="1800" dirty="0" smtClean="0">
                <a:latin typeface="+mj-lt"/>
              </a:rPr>
              <a:t>(</a:t>
            </a:r>
            <a:r>
              <a:rPr lang="en-US" sz="1800" dirty="0" smtClean="0">
                <a:latin typeface="+mj-lt"/>
              </a:rPr>
              <a:t>Nov 2019)</a:t>
            </a:r>
          </a:p>
          <a:p>
            <a:pPr>
              <a:buFont typeface="Wingdings" panose="05000000000000000000" pitchFamily="2" charset="2"/>
              <a:buChar char="Ø"/>
            </a:pPr>
            <a:endParaRPr lang="en-US" sz="800" dirty="0" smtClean="0">
              <a:latin typeface="+mj-lt"/>
            </a:endParaRPr>
          </a:p>
          <a:p>
            <a:pPr>
              <a:buFont typeface="Wingdings" panose="05000000000000000000" pitchFamily="2" charset="2"/>
              <a:buChar char="Ø"/>
            </a:pPr>
            <a:r>
              <a:rPr lang="en-US" sz="1800" dirty="0" smtClean="0">
                <a:latin typeface="+mj-lt"/>
              </a:rPr>
              <a:t>Preserve </a:t>
            </a:r>
            <a:r>
              <a:rPr lang="en-US" sz="1800" dirty="0" smtClean="0">
                <a:latin typeface="+mj-lt"/>
              </a:rPr>
              <a:t>alerts on phone for 24 hours (Nov 2019)</a:t>
            </a:r>
            <a:endParaRPr lang="en-US" sz="2000" dirty="0">
              <a:latin typeface="+mj-lt"/>
            </a:endParaRPr>
          </a:p>
        </p:txBody>
      </p:sp>
      <p:sp>
        <p:nvSpPr>
          <p:cNvPr id="6" name="Rectangle 5"/>
          <p:cNvSpPr/>
          <p:nvPr/>
        </p:nvSpPr>
        <p:spPr>
          <a:xfrm>
            <a:off x="2263" y="6465217"/>
            <a:ext cx="9144000" cy="430887"/>
          </a:xfrm>
          <a:prstGeom prst="rect">
            <a:avLst/>
          </a:prstGeom>
        </p:spPr>
        <p:txBody>
          <a:bodyPr wrap="square">
            <a:spAutoFit/>
          </a:bodyPr>
          <a:lstStyle/>
          <a:p>
            <a:pPr lvl="5"/>
            <a:r>
              <a:rPr lang="en-US" sz="1100" dirty="0">
                <a:solidFill>
                  <a:prstClr val="black"/>
                </a:solidFill>
              </a:rPr>
              <a:t>https://</a:t>
            </a:r>
            <a:r>
              <a:rPr lang="en-US" sz="1100" dirty="0" smtClean="0">
                <a:solidFill>
                  <a:prstClr val="black"/>
                </a:solidFill>
              </a:rPr>
              <a:t>apps.fcc.gov/edocs_public/attachmatch/FCC-16-127A1.pdf</a:t>
            </a:r>
          </a:p>
          <a:p>
            <a:pPr lvl="5"/>
            <a:r>
              <a:rPr lang="en-US" sz="1100" dirty="0">
                <a:solidFill>
                  <a:prstClr val="black"/>
                </a:solidFill>
              </a:rPr>
              <a:t>https://apps.fcc.gov/edocs_public/attachmatch/FCC-18-4A1.pdf</a:t>
            </a:r>
          </a:p>
        </p:txBody>
      </p:sp>
      <p:sp>
        <p:nvSpPr>
          <p:cNvPr id="2" name="Slide Number Placeholder 1"/>
          <p:cNvSpPr>
            <a:spLocks noGrp="1"/>
          </p:cNvSpPr>
          <p:nvPr>
            <p:ph type="sldNum" idx="10"/>
          </p:nvPr>
        </p:nvSpPr>
        <p:spPr/>
        <p:txBody>
          <a:bodyPr/>
          <a:lstStyle/>
          <a:p>
            <a:fld id="{FF28B10A-F996-4624-9FBE-126413C0CEBF}" type="slidenum">
              <a:rPr lang="en-GB" smtClean="0"/>
              <a:pPr/>
              <a:t>12</a:t>
            </a:fld>
            <a:endParaRPr lang="en-GB" dirty="0"/>
          </a:p>
        </p:txBody>
      </p:sp>
    </p:spTree>
    <p:extLst>
      <p:ext uri="{BB962C8B-B14F-4D97-AF65-F5344CB8AC3E}">
        <p14:creationId xmlns:p14="http://schemas.microsoft.com/office/powerpoint/2010/main" val="396128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bwMode="auto">
          <a:xfrm>
            <a:off x="152400" y="-76200"/>
            <a:ext cx="7987553" cy="73045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4200">
                <a:solidFill>
                  <a:srgbClr val="000063"/>
                </a:solidFill>
                <a:latin typeface="+mj-lt"/>
                <a:ea typeface="+mj-ea"/>
                <a:cs typeface="+mj-cs"/>
              </a:defRPr>
            </a:lvl1pPr>
            <a:lvl2pPr eaLnBrk="0" hangingPunct="0">
              <a:defRPr sz="4200">
                <a:solidFill>
                  <a:srgbClr val="000063"/>
                </a:solidFill>
                <a:latin typeface="Times New Roman" pitchFamily="18" charset="0"/>
              </a:defRPr>
            </a:lvl2pPr>
            <a:lvl3pPr eaLnBrk="0" hangingPunct="0">
              <a:defRPr sz="4200">
                <a:solidFill>
                  <a:srgbClr val="000063"/>
                </a:solidFill>
                <a:latin typeface="Times New Roman" pitchFamily="18" charset="0"/>
              </a:defRPr>
            </a:lvl3pPr>
            <a:lvl4pPr eaLnBrk="0" hangingPunct="0">
              <a:defRPr sz="4200">
                <a:solidFill>
                  <a:srgbClr val="000063"/>
                </a:solidFill>
                <a:latin typeface="Times New Roman" pitchFamily="18" charset="0"/>
              </a:defRPr>
            </a:lvl4pPr>
            <a:lvl5pPr eaLnBrk="0" hangingPunct="0">
              <a:defRPr sz="4200">
                <a:solidFill>
                  <a:srgbClr val="000063"/>
                </a:solidFill>
                <a:latin typeface="Times New Roman" pitchFamily="18" charset="0"/>
              </a:defRPr>
            </a:lvl5pPr>
            <a:lvl6pPr marL="457200" fontAlgn="base">
              <a:spcBef>
                <a:spcPct val="0"/>
              </a:spcBef>
              <a:spcAft>
                <a:spcPct val="0"/>
              </a:spcAft>
              <a:defRPr sz="4200">
                <a:solidFill>
                  <a:srgbClr val="000063"/>
                </a:solidFill>
                <a:latin typeface="Times New Roman" pitchFamily="18" charset="0"/>
              </a:defRPr>
            </a:lvl6pPr>
            <a:lvl7pPr marL="914400" fontAlgn="base">
              <a:spcBef>
                <a:spcPct val="0"/>
              </a:spcBef>
              <a:spcAft>
                <a:spcPct val="0"/>
              </a:spcAft>
              <a:defRPr sz="4200">
                <a:solidFill>
                  <a:srgbClr val="000063"/>
                </a:solidFill>
                <a:latin typeface="Times New Roman" pitchFamily="18" charset="0"/>
              </a:defRPr>
            </a:lvl7pPr>
            <a:lvl8pPr marL="1371600" fontAlgn="base">
              <a:spcBef>
                <a:spcPct val="0"/>
              </a:spcBef>
              <a:spcAft>
                <a:spcPct val="0"/>
              </a:spcAft>
              <a:defRPr sz="4200">
                <a:solidFill>
                  <a:srgbClr val="000063"/>
                </a:solidFill>
                <a:latin typeface="Times New Roman" pitchFamily="18" charset="0"/>
              </a:defRPr>
            </a:lvl8pPr>
            <a:lvl9pPr marL="1828800" fontAlgn="base">
              <a:spcBef>
                <a:spcPct val="0"/>
              </a:spcBef>
              <a:spcAft>
                <a:spcPct val="0"/>
              </a:spcAft>
              <a:defRPr sz="4200">
                <a:solidFill>
                  <a:srgbClr val="000063"/>
                </a:solidFill>
                <a:latin typeface="Times New Roman" pitchFamily="18" charset="0"/>
              </a:defRPr>
            </a:lvl9pPr>
          </a:lstStyle>
          <a:p>
            <a:r>
              <a:rPr lang="en-US" sz="3600" dirty="0">
                <a:solidFill>
                  <a:srgbClr val="246186"/>
                </a:solidFill>
                <a:latin typeface="Cambria" panose="02040503050406030204" pitchFamily="18" charset="0"/>
                <a:cs typeface="Times New Roman" panose="02020603050405020304" pitchFamily="18" charset="0"/>
              </a:rPr>
              <a:t>When is IPAWS Used?</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64" y="2209800"/>
            <a:ext cx="8298755" cy="35731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7" name="TextBox 26"/>
          <p:cNvSpPr txBox="1"/>
          <p:nvPr/>
        </p:nvSpPr>
        <p:spPr>
          <a:xfrm>
            <a:off x="152400" y="612633"/>
            <a:ext cx="5591287" cy="289582"/>
          </a:xfrm>
          <a:prstGeom prst="rect">
            <a:avLst/>
          </a:prstGeom>
          <a:noFill/>
        </p:spPr>
        <p:txBody>
          <a:bodyPr wrap="square" lIns="79645" tIns="39822" rIns="79645" bIns="39822" rtlCol="0">
            <a:spAutoFit/>
          </a:bodyPr>
          <a:lstStyle/>
          <a:p>
            <a:pPr fontAlgn="auto">
              <a:spcBef>
                <a:spcPts val="0"/>
              </a:spcBef>
              <a:spcAft>
                <a:spcPts val="0"/>
              </a:spcAft>
            </a:pPr>
            <a:r>
              <a:rPr lang="en-US" sz="1359" b="1" dirty="0">
                <a:solidFill>
                  <a:srgbClr val="000000"/>
                </a:solidFill>
                <a:latin typeface="Times New Roman" panose="02020603050405020304" pitchFamily="18" charset="0"/>
                <a:cs typeface="Times New Roman" panose="02020603050405020304" pitchFamily="18" charset="0"/>
              </a:rPr>
              <a:t>When public safety officials need to warn of a </a:t>
            </a:r>
            <a:r>
              <a:rPr lang="en-US" sz="1359" b="1" i="1" u="sng" dirty="0">
                <a:solidFill>
                  <a:srgbClr val="000000"/>
                </a:solidFill>
                <a:latin typeface="Times New Roman" panose="02020603050405020304" pitchFamily="18" charset="0"/>
                <a:cs typeface="Times New Roman" panose="02020603050405020304" pitchFamily="18" charset="0"/>
              </a:rPr>
              <a:t>threat to public safety</a:t>
            </a:r>
            <a:r>
              <a:rPr lang="en-US" sz="1359" b="1" dirty="0">
                <a:solidFill>
                  <a:srgbClr val="000000"/>
                </a:solidFill>
                <a:latin typeface="Times New Roman" panose="02020603050405020304" pitchFamily="18" charset="0"/>
                <a:cs typeface="Times New Roman" panose="02020603050405020304" pitchFamily="18" charset="0"/>
              </a:rPr>
              <a:t>:</a:t>
            </a:r>
          </a:p>
        </p:txBody>
      </p:sp>
      <p:sp>
        <p:nvSpPr>
          <p:cNvPr id="29" name="TextBox 28"/>
          <p:cNvSpPr txBox="1"/>
          <p:nvPr/>
        </p:nvSpPr>
        <p:spPr>
          <a:xfrm>
            <a:off x="355387" y="855600"/>
            <a:ext cx="8562189" cy="1341226"/>
          </a:xfrm>
          <a:prstGeom prst="rect">
            <a:avLst/>
          </a:prstGeom>
          <a:noFill/>
        </p:spPr>
        <p:txBody>
          <a:bodyPr wrap="none" lIns="79645" tIns="39822" rIns="79645" bIns="39822" numCol="3" rtlCol="0">
            <a:noAutofit/>
          </a:bodyPr>
          <a:lstStyle/>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Evacuation</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Shelter-In-Place</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Law Enforcement Situations</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911 Outage</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Road Closure</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Chemical Spill/Release</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Water Contamination</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Distribution Location</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Emergency Relief Location</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Emergency Shelter Locations</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Dam Release Alert</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Child Abductions/AMBER Alerts</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Critical Power Outage</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Nuclear Accident</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Landslide</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Pipe Line Break</a:t>
            </a:r>
          </a:p>
          <a:p>
            <a:pPr marL="162755" indent="-162755" fontAlgn="auto">
              <a:spcBef>
                <a:spcPts val="0"/>
              </a:spcBef>
              <a:spcAft>
                <a:spcPts val="0"/>
              </a:spcAft>
              <a:buFont typeface="Wingdings" panose="05000000000000000000" pitchFamily="2" charset="2"/>
              <a:buChar char="ü"/>
            </a:pPr>
            <a:r>
              <a:rPr lang="en-US" sz="1400" dirty="0">
                <a:solidFill>
                  <a:srgbClr val="000000"/>
                </a:solidFill>
                <a:latin typeface="Times New Roman" panose="02020603050405020304" pitchFamily="18" charset="0"/>
                <a:cs typeface="Times New Roman" panose="02020603050405020304" pitchFamily="18" charset="0"/>
              </a:rPr>
              <a:t>Extreme</a:t>
            </a:r>
            <a:r>
              <a:rPr lang="en-US" sz="1165" dirty="0">
                <a:solidFill>
                  <a:srgbClr val="000000"/>
                </a:solidFill>
                <a:latin typeface="Times New Roman" panose="02020603050405020304" pitchFamily="18" charset="0"/>
                <a:cs typeface="Times New Roman" panose="02020603050405020304" pitchFamily="18" charset="0"/>
              </a:rPr>
              <a:t> Weather</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Flooding</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Volcano</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Earthquakes</a:t>
            </a:r>
          </a:p>
          <a:p>
            <a:pPr marL="162755" indent="-162755" fontAlgn="auto">
              <a:spcBef>
                <a:spcPts val="0"/>
              </a:spcBef>
              <a:spcAft>
                <a:spcPts val="0"/>
              </a:spcAft>
              <a:buFont typeface="Wingdings" panose="05000000000000000000" pitchFamily="2" charset="2"/>
              <a:buChar char="ü"/>
            </a:pPr>
            <a:r>
              <a:rPr lang="en-US" sz="1165" dirty="0">
                <a:solidFill>
                  <a:srgbClr val="000000"/>
                </a:solidFill>
                <a:latin typeface="Times New Roman" panose="02020603050405020304" pitchFamily="18" charset="0"/>
                <a:cs typeface="Times New Roman" panose="02020603050405020304" pitchFamily="18" charset="0"/>
              </a:rPr>
              <a:t>Wildfires</a:t>
            </a:r>
          </a:p>
        </p:txBody>
      </p:sp>
      <p:sp>
        <p:nvSpPr>
          <p:cNvPr id="6" name="Slide Number Placeholder 5"/>
          <p:cNvSpPr>
            <a:spLocks noGrp="1"/>
          </p:cNvSpPr>
          <p:nvPr>
            <p:ph type="sldNum" sz="quarter" idx="7"/>
          </p:nvPr>
        </p:nvSpPr>
        <p:spPr/>
        <p:txBody>
          <a:bodyPr/>
          <a:lstStyle/>
          <a:p>
            <a:pPr marL="11206"/>
            <a:r>
              <a:rPr lang="en-US" smtClean="0">
                <a:solidFill>
                  <a:prstClr val="black"/>
                </a:solidFill>
              </a:rPr>
              <a:t>Slide</a:t>
            </a:r>
            <a:r>
              <a:rPr lang="en-US" spc="-9" smtClean="0">
                <a:solidFill>
                  <a:prstClr val="black"/>
                </a:solidFill>
              </a:rPr>
              <a:t> </a:t>
            </a:r>
            <a:fld id="{81D60167-4931-47E6-BA6A-407CBD079E47}" type="slidenum">
              <a:rPr smtClean="0">
                <a:solidFill>
                  <a:prstClr val="black"/>
                </a:solidFill>
              </a:rPr>
              <a:pPr marL="11206"/>
              <a:t>13</a:t>
            </a:fld>
            <a:endParaRPr dirty="0">
              <a:solidFill>
                <a:prstClr val="black"/>
              </a:solidFill>
            </a:endParaRPr>
          </a:p>
        </p:txBody>
      </p:sp>
    </p:spTree>
    <p:extLst>
      <p:ext uri="{BB962C8B-B14F-4D97-AF65-F5344CB8AC3E}">
        <p14:creationId xmlns:p14="http://schemas.microsoft.com/office/powerpoint/2010/main" val="397123738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3199" y="1295400"/>
            <a:ext cx="6094414" cy="345242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400" y="4055973"/>
            <a:ext cx="2065841" cy="1639447"/>
          </a:xfrm>
          <a:prstGeom prst="rect">
            <a:avLst/>
          </a:prstGeom>
          <a:ln>
            <a:solidFill>
              <a:schemeClr val="tx1"/>
            </a:solidFill>
          </a:ln>
        </p:spPr>
      </p:pic>
      <p:graphicFrame>
        <p:nvGraphicFramePr>
          <p:cNvPr id="9" name="Table 8"/>
          <p:cNvGraphicFramePr>
            <a:graphicFrameLocks noGrp="1"/>
          </p:cNvGraphicFramePr>
          <p:nvPr>
            <p:extLst>
              <p:ext uri="{D42A27DB-BD31-4B8C-83A1-F6EECF244321}">
                <p14:modId xmlns:p14="http://schemas.microsoft.com/office/powerpoint/2010/main" val="2662611059"/>
              </p:ext>
            </p:extLst>
          </p:nvPr>
        </p:nvGraphicFramePr>
        <p:xfrm>
          <a:off x="152401" y="1295401"/>
          <a:ext cx="2417144" cy="3947160"/>
        </p:xfrm>
        <a:graphic>
          <a:graphicData uri="http://schemas.openxmlformats.org/drawingml/2006/table">
            <a:tbl>
              <a:tblPr/>
              <a:tblGrid>
                <a:gridCol w="2417144">
                  <a:extLst>
                    <a:ext uri="{9D8B030D-6E8A-4147-A177-3AD203B41FA5}">
                      <a16:colId xmlns="" xmlns:a16="http://schemas.microsoft.com/office/drawing/2014/main" val="20000"/>
                    </a:ext>
                  </a:extLst>
                </a:gridCol>
              </a:tblGrid>
              <a:tr h="91172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algn="l" defTabSz="914400" rtl="0" eaLnBrk="1" fontAlgn="b" latinLnBrk="0" hangingPunct="1"/>
                      <a:r>
                        <a:rPr lang="en-US" sz="1800" b="1" i="0" u="none" strike="noStrike" kern="1200" dirty="0" smtClean="0">
                          <a:solidFill>
                            <a:srgbClr val="000000"/>
                          </a:solidFill>
                          <a:effectLst/>
                          <a:latin typeface="Arial"/>
                          <a:ea typeface="+mn-ea"/>
                          <a:cs typeface="+mn-cs"/>
                        </a:rPr>
                        <a:t>1,045 </a:t>
                      </a:r>
                      <a:r>
                        <a:rPr lang="en-US" sz="1800" b="1" i="0" u="none" strike="noStrike" kern="1200" dirty="0">
                          <a:solidFill>
                            <a:srgbClr val="000000"/>
                          </a:solidFill>
                          <a:effectLst/>
                          <a:latin typeface="Arial"/>
                          <a:ea typeface="+mn-ea"/>
                          <a:cs typeface="+mn-cs"/>
                        </a:rPr>
                        <a:t>Total</a:t>
                      </a:r>
                      <a:r>
                        <a:rPr lang="en-US" sz="1800" b="1" i="0" u="none" strike="noStrike" kern="1200" baseline="0" dirty="0">
                          <a:solidFill>
                            <a:srgbClr val="000000"/>
                          </a:solidFill>
                          <a:effectLst/>
                          <a:latin typeface="Arial"/>
                          <a:ea typeface="+mn-ea"/>
                          <a:cs typeface="+mn-cs"/>
                        </a:rPr>
                        <a:t> IPAWS </a:t>
                      </a:r>
                      <a:r>
                        <a:rPr lang="en-US" sz="1800" b="1" i="0" u="none" strike="noStrike" kern="1200" dirty="0">
                          <a:solidFill>
                            <a:srgbClr val="000000"/>
                          </a:solidFill>
                          <a:effectLst/>
                          <a:latin typeface="Arial"/>
                          <a:ea typeface="+mn-ea"/>
                          <a:cs typeface="+mn-cs"/>
                        </a:rPr>
                        <a:t>Public Alerting</a:t>
                      </a:r>
                      <a:r>
                        <a:rPr lang="en-US" sz="1800" b="1" i="0" u="none" strike="noStrike" kern="1200" baseline="0" dirty="0">
                          <a:solidFill>
                            <a:srgbClr val="000000"/>
                          </a:solidFill>
                          <a:effectLst/>
                          <a:latin typeface="Arial"/>
                          <a:ea typeface="+mn-ea"/>
                          <a:cs typeface="+mn-cs"/>
                        </a:rPr>
                        <a:t> Authorities:</a:t>
                      </a:r>
                      <a:endParaRPr lang="en-US" sz="1800" b="1" i="0" u="none" strike="noStrike" kern="1200" dirty="0">
                        <a:solidFill>
                          <a:srgbClr val="000000"/>
                        </a:solidFill>
                        <a:effectLst/>
                        <a:latin typeface="Arial"/>
                        <a:ea typeface="+mn-ea"/>
                        <a:cs typeface="+mn-cs"/>
                      </a:endParaRPr>
                    </a:p>
                  </a:txBody>
                  <a:tcPr marL="68580"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 xmlns:a16="http://schemas.microsoft.com/office/drawing/2014/main" val="10000"/>
                  </a:ext>
                </a:extLst>
              </a:tr>
              <a:tr h="42631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400" b="0" i="0" u="none" strike="noStrike" dirty="0" smtClean="0">
                          <a:solidFill>
                            <a:srgbClr val="000000"/>
                          </a:solidFill>
                          <a:effectLst/>
                          <a:latin typeface="+mn-lt"/>
                        </a:rPr>
                        <a:t>970* </a:t>
                      </a:r>
                      <a:r>
                        <a:rPr lang="en-US" sz="1400" b="0" i="0" u="none" strike="noStrike" dirty="0">
                          <a:solidFill>
                            <a:srgbClr val="000000"/>
                          </a:solidFill>
                          <a:effectLst/>
                          <a:latin typeface="+mn-lt"/>
                        </a:rPr>
                        <a:t>Local </a:t>
                      </a:r>
                    </a:p>
                    <a:p>
                      <a:pPr algn="l" fontAlgn="b"/>
                      <a:r>
                        <a:rPr lang="en-US" sz="1100" b="0" i="0" u="none" strike="noStrike" dirty="0">
                          <a:solidFill>
                            <a:srgbClr val="000000"/>
                          </a:solidFill>
                          <a:effectLst/>
                          <a:latin typeface="+mn-lt"/>
                        </a:rPr>
                        <a:t>(*includes</a:t>
                      </a:r>
                      <a:r>
                        <a:rPr lang="en-US" sz="1100" b="0" i="0" u="none" strike="noStrike" baseline="0" dirty="0">
                          <a:solidFill>
                            <a:srgbClr val="000000"/>
                          </a:solidFill>
                          <a:effectLst/>
                          <a:latin typeface="+mn-lt"/>
                        </a:rPr>
                        <a:t> </a:t>
                      </a:r>
                      <a:r>
                        <a:rPr lang="en-US" sz="1100" b="0" i="0" u="none" strike="noStrike" baseline="0" dirty="0" smtClean="0">
                          <a:solidFill>
                            <a:srgbClr val="000000"/>
                          </a:solidFill>
                          <a:effectLst/>
                          <a:latin typeface="+mn-lt"/>
                        </a:rPr>
                        <a:t>15 </a:t>
                      </a:r>
                      <a:r>
                        <a:rPr lang="en-US" sz="1100" b="0" i="0" u="none" strike="noStrike" baseline="0" dirty="0">
                          <a:solidFill>
                            <a:srgbClr val="000000"/>
                          </a:solidFill>
                          <a:effectLst/>
                          <a:latin typeface="+mn-lt"/>
                        </a:rPr>
                        <a:t>military bases)</a:t>
                      </a:r>
                      <a:endParaRPr lang="en-US" sz="1100" b="0" i="0" u="none" strike="noStrike" dirty="0">
                        <a:solidFill>
                          <a:srgbClr val="000000"/>
                        </a:solidFill>
                        <a:effectLst/>
                        <a:latin typeface="+mn-lt"/>
                      </a:endParaRPr>
                    </a:p>
                  </a:txBody>
                  <a:tcPr marL="68580"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4218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400" b="0" i="0" u="none" strike="noStrike" dirty="0" smtClean="0">
                          <a:solidFill>
                            <a:srgbClr val="000000"/>
                          </a:solidFill>
                          <a:effectLst/>
                          <a:latin typeface="+mn-lt"/>
                        </a:rPr>
                        <a:t>67 </a:t>
                      </a:r>
                      <a:r>
                        <a:rPr lang="en-US" sz="1400" b="0" i="0" u="none" strike="noStrike" dirty="0">
                          <a:solidFill>
                            <a:srgbClr val="000000"/>
                          </a:solidFill>
                          <a:effectLst/>
                          <a:latin typeface="+mn-lt"/>
                        </a:rPr>
                        <a:t>State-wide</a:t>
                      </a:r>
                    </a:p>
                  </a:txBody>
                  <a:tcPr marL="68580"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24218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3 Territory</a:t>
                      </a:r>
                    </a:p>
                  </a:txBody>
                  <a:tcPr marL="68580"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4218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en-US" sz="1400" b="0" i="0" u="none" strike="noStrike" dirty="0">
                          <a:solidFill>
                            <a:srgbClr val="000000"/>
                          </a:solidFill>
                          <a:effectLst/>
                          <a:latin typeface="+mn-lt"/>
                        </a:rPr>
                        <a:t>3 Tribal</a:t>
                      </a:r>
                    </a:p>
                  </a:txBody>
                  <a:tcPr marL="68580"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188256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mn-lt"/>
                        </a:rPr>
                        <a:t>2 </a:t>
                      </a:r>
                      <a:r>
                        <a:rPr lang="en-US" sz="1400" b="0" i="0" u="none" strike="noStrike" dirty="0" smtClean="0">
                          <a:solidFill>
                            <a:srgbClr val="000000"/>
                          </a:solidFill>
                          <a:effectLst/>
                          <a:latin typeface="+mn-lt"/>
                        </a:rPr>
                        <a:t>National</a:t>
                      </a:r>
                      <a:endParaRPr lang="en-US" sz="1400" b="0" i="0" u="none" strike="noStrike" dirty="0">
                        <a:solidFill>
                          <a:srgbClr val="000000"/>
                        </a:solidFill>
                        <a:effectLst/>
                        <a:latin typeface="+mn-lt"/>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p>
                      <a:pPr marL="0" marR="0" lvl="0" indent="0" algn="l" defTabSz="914400" rtl="0" eaLnBrk="1" fontAlgn="b"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mn-lt"/>
                      </a:endParaRPr>
                    </a:p>
                    <a:p>
                      <a:pPr algn="l" fontAlgn="b"/>
                      <a:endParaRPr lang="en-US" sz="1400" b="0" i="0" u="none" strike="noStrike" dirty="0">
                        <a:solidFill>
                          <a:srgbClr val="000000"/>
                        </a:solidFill>
                        <a:effectLst/>
                        <a:latin typeface="+mn-lt"/>
                      </a:endParaRPr>
                    </a:p>
                    <a:p>
                      <a:pPr algn="l" fontAlgn="b"/>
                      <a:endParaRPr lang="en-US" sz="1400" b="0" i="0" u="none" strike="noStrike" dirty="0">
                        <a:solidFill>
                          <a:srgbClr val="000000"/>
                        </a:solidFill>
                        <a:effectLst/>
                        <a:latin typeface="+mn-lt"/>
                      </a:endParaRPr>
                    </a:p>
                  </a:txBody>
                  <a:tcPr marL="68580" marR="7144" marT="714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bl>
          </a:graphicData>
        </a:graphic>
      </p:graphicFrame>
      <p:pic>
        <p:nvPicPr>
          <p:cNvPr id="10" name="Picture 9" descr="http://rockrivertimes.com/wpapp/wp-content/uploads/national-weather-service-logo.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9850" y="3429000"/>
            <a:ext cx="9429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missingkids.com/en_US/Celebritygolf/NCMEC_logo.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4191000"/>
            <a:ext cx="1529375" cy="90725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885241" y="4879245"/>
            <a:ext cx="4114801" cy="865109"/>
          </a:xfrm>
          <a:prstGeom prst="rect">
            <a:avLst/>
          </a:prstGeom>
        </p:spPr>
        <p:txBody>
          <a:bodyPr wrap="square">
            <a:spAutoFit/>
          </a:bodyPr>
          <a:lstStyle/>
          <a:p>
            <a:r>
              <a:rPr lang="en-US" sz="1350" dirty="0">
                <a:solidFill>
                  <a:srgbClr val="000000"/>
                </a:solidFill>
              </a:rPr>
              <a:t>Counties in Green have at least one local authority with IPAWS Public Alerting </a:t>
            </a:r>
            <a:r>
              <a:rPr lang="en-US" sz="1350" dirty="0" smtClean="0">
                <a:solidFill>
                  <a:srgbClr val="000000"/>
                </a:solidFill>
              </a:rPr>
              <a:t>Access</a:t>
            </a:r>
          </a:p>
          <a:p>
            <a:r>
              <a:rPr lang="en-US" sz="1350" i="1" dirty="0" smtClean="0">
                <a:solidFill>
                  <a:srgbClr val="000000"/>
                </a:solidFill>
              </a:rPr>
              <a:t>More </a:t>
            </a:r>
            <a:r>
              <a:rPr lang="en-US" sz="1350" i="1" smtClean="0">
                <a:solidFill>
                  <a:srgbClr val="000000"/>
                </a:solidFill>
              </a:rPr>
              <a:t>than 66.7% </a:t>
            </a:r>
            <a:r>
              <a:rPr lang="en-US" sz="1350" i="1" dirty="0">
                <a:solidFill>
                  <a:srgbClr val="000000"/>
                </a:solidFill>
              </a:rPr>
              <a:t>of the </a:t>
            </a:r>
            <a:r>
              <a:rPr lang="en-US" sz="1350" i="1" dirty="0" smtClean="0">
                <a:solidFill>
                  <a:srgbClr val="000000"/>
                </a:solidFill>
              </a:rPr>
              <a:t>population are covered by a local alerting authority</a:t>
            </a:r>
            <a:r>
              <a:rPr lang="en-US" sz="1350" dirty="0" smtClean="0">
                <a:solidFill>
                  <a:srgbClr val="000000"/>
                </a:solidFill>
              </a:rPr>
              <a:t> </a:t>
            </a:r>
            <a:endParaRPr lang="en-US" sz="1350" dirty="0">
              <a:solidFill>
                <a:srgbClr val="000000"/>
              </a:solidFill>
            </a:endParaRPr>
          </a:p>
        </p:txBody>
      </p:sp>
      <p:sp>
        <p:nvSpPr>
          <p:cNvPr id="5" name="Title 4"/>
          <p:cNvSpPr>
            <a:spLocks noGrp="1"/>
          </p:cNvSpPr>
          <p:nvPr>
            <p:ph type="title"/>
          </p:nvPr>
        </p:nvSpPr>
        <p:spPr>
          <a:xfrm>
            <a:off x="381000" y="76200"/>
            <a:ext cx="8456613" cy="760413"/>
          </a:xfrm>
        </p:spPr>
        <p:txBody>
          <a:bodyPr/>
          <a:lstStyle/>
          <a:p>
            <a:r>
              <a:rPr lang="en-US" sz="3600" dirty="0">
                <a:latin typeface="Cambria" panose="02040503050406030204" pitchFamily="18" charset="0"/>
              </a:rPr>
              <a:t>Current Alerting Authorities </a:t>
            </a:r>
            <a:r>
              <a:rPr lang="en-US" sz="2000" dirty="0">
                <a:latin typeface="Cambria" panose="02040503050406030204" pitchFamily="18" charset="0"/>
              </a:rPr>
              <a:t>(as of April 19, 2018)</a:t>
            </a:r>
          </a:p>
        </p:txBody>
      </p:sp>
      <p:sp>
        <p:nvSpPr>
          <p:cNvPr id="2" name="Slide Number Placeholder 1"/>
          <p:cNvSpPr>
            <a:spLocks noGrp="1"/>
          </p:cNvSpPr>
          <p:nvPr>
            <p:ph type="sldNum" idx="10"/>
          </p:nvPr>
        </p:nvSpPr>
        <p:spPr/>
        <p:txBody>
          <a:bodyPr/>
          <a:lstStyle/>
          <a:p>
            <a:fld id="{F35E74F9-493D-4DE8-B4B4-699A47B5F08D}" type="slidenum">
              <a:rPr lang="en-GB" smtClean="0"/>
              <a:pPr/>
              <a:t>14</a:t>
            </a:fld>
            <a:endParaRPr lang="en-GB" dirty="0"/>
          </a:p>
        </p:txBody>
      </p:sp>
    </p:spTree>
    <p:extLst>
      <p:ext uri="{BB962C8B-B14F-4D97-AF65-F5344CB8AC3E}">
        <p14:creationId xmlns:p14="http://schemas.microsoft.com/office/powerpoint/2010/main" val="349547183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4054029582"/>
              </p:ext>
            </p:extLst>
          </p:nvPr>
        </p:nvGraphicFramePr>
        <p:xfrm>
          <a:off x="304800" y="1143000"/>
          <a:ext cx="8443470" cy="1000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Content Placeholder 4"/>
          <p:cNvGraphicFramePr>
            <a:graphicFrameLocks/>
          </p:cNvGraphicFramePr>
          <p:nvPr>
            <p:extLst>
              <p:ext uri="{D42A27DB-BD31-4B8C-83A1-F6EECF244321}">
                <p14:modId xmlns:p14="http://schemas.microsoft.com/office/powerpoint/2010/main" val="50138587"/>
              </p:ext>
            </p:extLst>
          </p:nvPr>
        </p:nvGraphicFramePr>
        <p:xfrm>
          <a:off x="887931" y="2740564"/>
          <a:ext cx="7369905" cy="12573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2360181549"/>
              </p:ext>
            </p:extLst>
          </p:nvPr>
        </p:nvGraphicFramePr>
        <p:xfrm>
          <a:off x="829608" y="4654168"/>
          <a:ext cx="7393854" cy="9305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7" name="Group 6"/>
          <p:cNvGrpSpPr/>
          <p:nvPr/>
        </p:nvGrpSpPr>
        <p:grpSpPr>
          <a:xfrm>
            <a:off x="1985682" y="4268763"/>
            <a:ext cx="6681338" cy="324147"/>
            <a:chOff x="1630157" y="892020"/>
            <a:chExt cx="6681338" cy="324147"/>
          </a:xfrm>
        </p:grpSpPr>
        <p:sp>
          <p:nvSpPr>
            <p:cNvPr id="11" name="Round Same Side Corner Rectangle 10"/>
            <p:cNvSpPr/>
            <p:nvPr/>
          </p:nvSpPr>
          <p:spPr>
            <a:xfrm rot="5400000">
              <a:off x="4808752" y="-2286575"/>
              <a:ext cx="324147" cy="6681338"/>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Round Same Side Corner Rectangle 4"/>
            <p:cNvSpPr/>
            <p:nvPr/>
          </p:nvSpPr>
          <p:spPr>
            <a:xfrm>
              <a:off x="1630157" y="907844"/>
              <a:ext cx="6665514" cy="2924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hueOff val="0"/>
                      <a:satOff val="0"/>
                      <a:lumOff val="0"/>
                      <a:alphaOff val="0"/>
                    </a:srgbClr>
                  </a:solidFill>
                  <a:latin typeface="Arial"/>
                  <a:ea typeface="+mn-ea"/>
                  <a:cs typeface="+mn-cs"/>
                </a:rPr>
                <a:t>Total Emergency Alert System (EAS) messages sent</a:t>
              </a:r>
            </a:p>
          </p:txBody>
        </p:sp>
      </p:grpSp>
      <p:grpSp>
        <p:nvGrpSpPr>
          <p:cNvPr id="8" name="Group 7"/>
          <p:cNvGrpSpPr/>
          <p:nvPr/>
        </p:nvGrpSpPr>
        <p:grpSpPr>
          <a:xfrm>
            <a:off x="481501" y="4225655"/>
            <a:ext cx="1498182" cy="405184"/>
            <a:chOff x="125976" y="848912"/>
            <a:chExt cx="1498182" cy="405184"/>
          </a:xfrm>
        </p:grpSpPr>
        <p:sp>
          <p:nvSpPr>
            <p:cNvPr id="9" name="Rounded Rectangle 8"/>
            <p:cNvSpPr/>
            <p:nvPr/>
          </p:nvSpPr>
          <p:spPr>
            <a:xfrm>
              <a:off x="125976" y="848912"/>
              <a:ext cx="1498182" cy="405184"/>
            </a:xfrm>
            <a:prstGeom prst="roundRect">
              <a:avLst/>
            </a:prstGeom>
            <a:solidFill>
              <a:srgbClr val="333399">
                <a:shade val="80000"/>
                <a:hueOff val="0"/>
                <a:satOff val="-28019"/>
                <a:lumOff val="31752"/>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10" name="Rounded Rectangle 6"/>
            <p:cNvSpPr/>
            <p:nvPr/>
          </p:nvSpPr>
          <p:spPr>
            <a:xfrm>
              <a:off x="145755" y="868691"/>
              <a:ext cx="1458624" cy="365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dirty="0" smtClean="0">
                  <a:solidFill>
                    <a:srgbClr val="FFFFFF"/>
                  </a:solidFill>
                  <a:latin typeface="Arial"/>
                </a:rPr>
                <a:t>11,200</a:t>
              </a:r>
              <a:endParaRPr lang="en-US" sz="2100" kern="1200" dirty="0">
                <a:solidFill>
                  <a:srgbClr val="FFFFFF"/>
                </a:solidFill>
                <a:latin typeface="Arial"/>
                <a:ea typeface="+mn-ea"/>
                <a:cs typeface="+mn-cs"/>
              </a:endParaRPr>
            </a:p>
          </p:txBody>
        </p:sp>
      </p:grpSp>
      <p:grpSp>
        <p:nvGrpSpPr>
          <p:cNvPr id="13" name="Group 12"/>
          <p:cNvGrpSpPr/>
          <p:nvPr/>
        </p:nvGrpSpPr>
        <p:grpSpPr>
          <a:xfrm>
            <a:off x="2005462" y="2363917"/>
            <a:ext cx="6681338" cy="324147"/>
            <a:chOff x="1630157" y="466576"/>
            <a:chExt cx="6681338" cy="324147"/>
          </a:xfrm>
        </p:grpSpPr>
        <p:sp>
          <p:nvSpPr>
            <p:cNvPr id="17" name="Round Same Side Corner Rectangle 16"/>
            <p:cNvSpPr/>
            <p:nvPr/>
          </p:nvSpPr>
          <p:spPr>
            <a:xfrm rot="5400000">
              <a:off x="4808752" y="-2712019"/>
              <a:ext cx="324147" cy="6681338"/>
            </a:xfrm>
            <a:prstGeom prst="round2SameRect">
              <a:avLst/>
            </a:prstGeom>
            <a:solidFill>
              <a:srgbClr val="333399">
                <a:alpha val="90000"/>
                <a:tint val="40000"/>
                <a:hueOff val="0"/>
                <a:satOff val="0"/>
                <a:lumOff val="0"/>
                <a:alphaOff val="0"/>
              </a:srgbClr>
            </a:solidFill>
            <a:ln w="25400" cap="flat" cmpd="sng" algn="ctr">
              <a:solidFill>
                <a:srgbClr val="333399">
                  <a:alpha val="90000"/>
                  <a:tint val="4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8" name="Round Same Side Corner Rectangle 4"/>
            <p:cNvSpPr/>
            <p:nvPr/>
          </p:nvSpPr>
          <p:spPr>
            <a:xfrm>
              <a:off x="1630157" y="482400"/>
              <a:ext cx="6665514" cy="2924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rgbClr val="000000">
                      <a:hueOff val="0"/>
                      <a:satOff val="0"/>
                      <a:lumOff val="0"/>
                      <a:alphaOff val="0"/>
                    </a:srgbClr>
                  </a:solidFill>
                  <a:latin typeface="Arial"/>
                  <a:ea typeface="+mn-ea"/>
                  <a:cs typeface="+mn-cs"/>
                </a:rPr>
                <a:t>Total Wireless Emergency Alert (WEA) messages sent</a:t>
              </a:r>
            </a:p>
          </p:txBody>
        </p:sp>
      </p:grpSp>
      <p:grpSp>
        <p:nvGrpSpPr>
          <p:cNvPr id="14" name="Group 13"/>
          <p:cNvGrpSpPr/>
          <p:nvPr/>
        </p:nvGrpSpPr>
        <p:grpSpPr>
          <a:xfrm>
            <a:off x="507279" y="2323398"/>
            <a:ext cx="1498182" cy="405184"/>
            <a:chOff x="131974" y="426057"/>
            <a:chExt cx="1498182" cy="405184"/>
          </a:xfrm>
        </p:grpSpPr>
        <p:sp>
          <p:nvSpPr>
            <p:cNvPr id="15" name="Rounded Rectangle 14"/>
            <p:cNvSpPr/>
            <p:nvPr/>
          </p:nvSpPr>
          <p:spPr>
            <a:xfrm>
              <a:off x="131974" y="426057"/>
              <a:ext cx="1498182" cy="405184"/>
            </a:xfrm>
            <a:prstGeom prst="roundRect">
              <a:avLst/>
            </a:prstGeom>
            <a:solidFill>
              <a:srgbClr val="333399">
                <a:shade val="80000"/>
                <a:hueOff val="0"/>
                <a:satOff val="-14010"/>
                <a:lumOff val="15876"/>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16" name="Rounded Rectangle 6"/>
            <p:cNvSpPr/>
            <p:nvPr/>
          </p:nvSpPr>
          <p:spPr>
            <a:xfrm>
              <a:off x="151753" y="445836"/>
              <a:ext cx="1458624" cy="365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kern="1200" dirty="0" smtClean="0">
                  <a:solidFill>
                    <a:srgbClr val="FFFFFF"/>
                  </a:solidFill>
                  <a:latin typeface="Arial"/>
                  <a:ea typeface="+mn-ea"/>
                  <a:cs typeface="+mn-cs"/>
                </a:rPr>
                <a:t>36,938</a:t>
              </a:r>
              <a:endParaRPr lang="en-US" sz="2100" kern="1200" dirty="0">
                <a:solidFill>
                  <a:srgbClr val="FFFFFF"/>
                </a:solidFill>
                <a:latin typeface="Arial"/>
                <a:ea typeface="+mn-ea"/>
                <a:cs typeface="+mn-cs"/>
              </a:endParaRPr>
            </a:p>
          </p:txBody>
        </p:sp>
      </p:grpSp>
      <p:sp>
        <p:nvSpPr>
          <p:cNvPr id="21" name="Title 2"/>
          <p:cNvSpPr txBox="1">
            <a:spLocks/>
          </p:cNvSpPr>
          <p:nvPr/>
        </p:nvSpPr>
        <p:spPr bwMode="auto">
          <a:xfrm>
            <a:off x="304800" y="1524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a:lstStyle>
          <a:p>
            <a:r>
              <a:rPr lang="en-US" sz="3600" kern="0" dirty="0">
                <a:latin typeface="Cambria" panose="02040503050406030204" pitchFamily="18" charset="0"/>
              </a:rPr>
              <a:t>Usage Statistics </a:t>
            </a:r>
            <a:r>
              <a:rPr lang="en-US" sz="2000" kern="0" dirty="0">
                <a:latin typeface="Cambria" panose="02040503050406030204" pitchFamily="18" charset="0"/>
              </a:rPr>
              <a:t>(as of April 17, 2018)</a:t>
            </a:r>
          </a:p>
        </p:txBody>
      </p:sp>
      <p:sp>
        <p:nvSpPr>
          <p:cNvPr id="22" name="Slide Number Placeholder 21"/>
          <p:cNvSpPr>
            <a:spLocks noGrp="1"/>
          </p:cNvSpPr>
          <p:nvPr>
            <p:ph type="sldNum" sz="quarter" idx="7"/>
          </p:nvPr>
        </p:nvSpPr>
        <p:spPr>
          <a:xfrm>
            <a:off x="7620000" y="6554787"/>
            <a:ext cx="1370013" cy="303213"/>
          </a:xfrm>
        </p:spPr>
        <p:txBody>
          <a:bodyPr/>
          <a:lstStyle/>
          <a:p>
            <a:pPr marL="11206"/>
            <a:fld id="{81D60167-4931-47E6-BA6A-407CBD079E47}" type="slidenum">
              <a:rPr sz="1200" smtClean="0">
                <a:solidFill>
                  <a:prstClr val="black"/>
                </a:solidFill>
              </a:rPr>
              <a:pPr marL="11206"/>
              <a:t>15</a:t>
            </a:fld>
            <a:endParaRPr dirty="0">
              <a:solidFill>
                <a:prstClr val="black"/>
              </a:solidFill>
            </a:endParaRPr>
          </a:p>
        </p:txBody>
      </p:sp>
    </p:spTree>
    <p:extLst>
      <p:ext uri="{BB962C8B-B14F-4D97-AF65-F5344CB8AC3E}">
        <p14:creationId xmlns:p14="http://schemas.microsoft.com/office/powerpoint/2010/main" val="282497689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p:cNvSpPr txBox="1">
            <a:spLocks/>
          </p:cNvSpPr>
          <p:nvPr/>
        </p:nvSpPr>
        <p:spPr bwMode="auto">
          <a:xfrm>
            <a:off x="2968198" y="3325885"/>
            <a:ext cx="3031331" cy="479822"/>
          </a:xfrm>
          <a:prstGeom prst="rect">
            <a:avLst/>
          </a:prstGeom>
          <a:noFill/>
          <a:ln w="9525">
            <a:noFill/>
            <a:round/>
            <a:headEnd/>
            <a:tailEnd/>
          </a:ln>
          <a:effectLst/>
        </p:spPr>
        <p:txBody>
          <a:bodyPr vert="horz" wrap="square" lIns="67500" tIns="35100" rIns="67500" bIns="35100" numCol="1" anchor="b" anchorCtr="0" compatLnSpc="1">
            <a:prstTxWarp prst="textNoShape">
              <a:avLst/>
            </a:prstTxWarp>
          </a:bodyPr>
          <a:lstStyle>
            <a:lvl1pPr marL="0" indent="0" algn="l" defTabSz="457200" rtl="0" fontAlgn="base">
              <a:lnSpc>
                <a:spcPct val="93000"/>
              </a:lnSpc>
              <a:spcBef>
                <a:spcPts val="800"/>
              </a:spcBef>
              <a:spcAft>
                <a:spcPct val="0"/>
              </a:spcAft>
              <a:buClr>
                <a:srgbClr val="000000"/>
              </a:buClr>
              <a:buSzPct val="100000"/>
              <a:buFont typeface="Arial" charset="0"/>
              <a:buNone/>
              <a:defRPr sz="2400" b="1">
                <a:solidFill>
                  <a:schemeClr val="tx1"/>
                </a:solidFill>
                <a:latin typeface="+mn-lt"/>
                <a:ea typeface="+mn-ea"/>
                <a:cs typeface="+mn-cs"/>
              </a:defRPr>
            </a:lvl1pPr>
            <a:lvl2pPr marL="457200" indent="0" algn="l" defTabSz="457200" rtl="0" fontAlgn="base">
              <a:lnSpc>
                <a:spcPct val="93000"/>
              </a:lnSpc>
              <a:spcBef>
                <a:spcPts val="700"/>
              </a:spcBef>
              <a:spcAft>
                <a:spcPct val="0"/>
              </a:spcAft>
              <a:buClr>
                <a:srgbClr val="000000"/>
              </a:buClr>
              <a:buSzPct val="100000"/>
              <a:buFont typeface="Arial" charset="0"/>
              <a:buNone/>
              <a:defRPr sz="2000" b="1">
                <a:solidFill>
                  <a:schemeClr val="tx1"/>
                </a:solidFill>
                <a:latin typeface="+mn-lt"/>
                <a:ea typeface="+mn-ea"/>
                <a:cs typeface="+mn-cs"/>
              </a:defRPr>
            </a:lvl2pPr>
            <a:lvl3pPr marL="914400" indent="0" algn="l" defTabSz="457200" rtl="0" fontAlgn="base">
              <a:lnSpc>
                <a:spcPct val="93000"/>
              </a:lnSpc>
              <a:spcBef>
                <a:spcPts val="600"/>
              </a:spcBef>
              <a:spcAft>
                <a:spcPct val="0"/>
              </a:spcAft>
              <a:buClr>
                <a:srgbClr val="000000"/>
              </a:buClr>
              <a:buSzPct val="100000"/>
              <a:buFont typeface="Arial" charset="0"/>
              <a:buNone/>
              <a:defRPr sz="1800" b="1">
                <a:solidFill>
                  <a:schemeClr val="tx1"/>
                </a:solidFill>
                <a:latin typeface="+mn-lt"/>
                <a:ea typeface="+mn-ea"/>
                <a:cs typeface="+mn-cs"/>
              </a:defRPr>
            </a:lvl3pPr>
            <a:lvl4pPr marL="13716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4pPr>
            <a:lvl5pPr marL="18288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5pPr>
            <a:lvl6pPr marL="22860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6pPr>
            <a:lvl7pPr marL="27432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7pPr>
            <a:lvl8pPr marL="32004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8pPr>
            <a:lvl9pPr marL="36576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9pPr>
          </a:lstStyle>
          <a:p>
            <a:pPr algn="ctr">
              <a:defRPr/>
            </a:pPr>
            <a:r>
              <a:rPr lang="en-US" sz="1200" kern="0" dirty="0">
                <a:solidFill>
                  <a:srgbClr val="000000"/>
                </a:solidFill>
                <a:ea typeface="Arial Unicode MS"/>
                <a:cs typeface="Arial Unicode MS"/>
              </a:rPr>
              <a:t>Non-Weather WEAs</a:t>
            </a:r>
          </a:p>
        </p:txBody>
      </p:sp>
      <p:sp>
        <p:nvSpPr>
          <p:cNvPr id="7" name="Text Placeholder 8"/>
          <p:cNvSpPr txBox="1">
            <a:spLocks/>
          </p:cNvSpPr>
          <p:nvPr/>
        </p:nvSpPr>
        <p:spPr bwMode="auto">
          <a:xfrm>
            <a:off x="523563" y="3531269"/>
            <a:ext cx="1722131" cy="334289"/>
          </a:xfrm>
          <a:prstGeom prst="rect">
            <a:avLst/>
          </a:prstGeom>
          <a:noFill/>
          <a:ln w="9525">
            <a:noFill/>
            <a:round/>
            <a:headEnd/>
            <a:tailEnd/>
          </a:ln>
          <a:effectLst/>
        </p:spPr>
        <p:txBody>
          <a:bodyPr vert="horz" wrap="square" lIns="67500" tIns="35100" rIns="67500" bIns="35100" numCol="1" anchor="b" anchorCtr="0" compatLnSpc="1">
            <a:prstTxWarp prst="textNoShape">
              <a:avLst/>
            </a:prstTxWarp>
          </a:bodyPr>
          <a:lstStyle>
            <a:lvl1pPr marL="0" indent="0" algn="l" defTabSz="457200" rtl="0" fontAlgn="base">
              <a:lnSpc>
                <a:spcPct val="93000"/>
              </a:lnSpc>
              <a:spcBef>
                <a:spcPts val="800"/>
              </a:spcBef>
              <a:spcAft>
                <a:spcPct val="0"/>
              </a:spcAft>
              <a:buClr>
                <a:srgbClr val="000000"/>
              </a:buClr>
              <a:buSzPct val="100000"/>
              <a:buFont typeface="Arial" charset="0"/>
              <a:buNone/>
              <a:defRPr sz="2400" b="1">
                <a:solidFill>
                  <a:schemeClr val="tx1"/>
                </a:solidFill>
                <a:latin typeface="+mn-lt"/>
                <a:ea typeface="+mn-ea"/>
                <a:cs typeface="+mn-cs"/>
              </a:defRPr>
            </a:lvl1pPr>
            <a:lvl2pPr marL="457200" indent="0" algn="l" defTabSz="457200" rtl="0" fontAlgn="base">
              <a:lnSpc>
                <a:spcPct val="93000"/>
              </a:lnSpc>
              <a:spcBef>
                <a:spcPts val="700"/>
              </a:spcBef>
              <a:spcAft>
                <a:spcPct val="0"/>
              </a:spcAft>
              <a:buClr>
                <a:srgbClr val="000000"/>
              </a:buClr>
              <a:buSzPct val="100000"/>
              <a:buFont typeface="Arial" charset="0"/>
              <a:buNone/>
              <a:defRPr sz="2000" b="1">
                <a:solidFill>
                  <a:schemeClr val="tx1"/>
                </a:solidFill>
                <a:latin typeface="+mn-lt"/>
                <a:ea typeface="+mn-ea"/>
                <a:cs typeface="+mn-cs"/>
              </a:defRPr>
            </a:lvl2pPr>
            <a:lvl3pPr marL="914400" indent="0" algn="l" defTabSz="457200" rtl="0" fontAlgn="base">
              <a:lnSpc>
                <a:spcPct val="93000"/>
              </a:lnSpc>
              <a:spcBef>
                <a:spcPts val="600"/>
              </a:spcBef>
              <a:spcAft>
                <a:spcPct val="0"/>
              </a:spcAft>
              <a:buClr>
                <a:srgbClr val="000000"/>
              </a:buClr>
              <a:buSzPct val="100000"/>
              <a:buFont typeface="Arial" charset="0"/>
              <a:buNone/>
              <a:defRPr sz="1800" b="1">
                <a:solidFill>
                  <a:schemeClr val="tx1"/>
                </a:solidFill>
                <a:latin typeface="+mn-lt"/>
                <a:ea typeface="+mn-ea"/>
                <a:cs typeface="+mn-cs"/>
              </a:defRPr>
            </a:lvl3pPr>
            <a:lvl4pPr marL="13716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4pPr>
            <a:lvl5pPr marL="18288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5pPr>
            <a:lvl6pPr marL="22860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6pPr>
            <a:lvl7pPr marL="27432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7pPr>
            <a:lvl8pPr marL="32004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8pPr>
            <a:lvl9pPr marL="3657600" indent="0" algn="l" defTabSz="457200" rtl="0" fontAlgn="base">
              <a:lnSpc>
                <a:spcPct val="93000"/>
              </a:lnSpc>
              <a:spcBef>
                <a:spcPts val="500"/>
              </a:spcBef>
              <a:spcAft>
                <a:spcPct val="0"/>
              </a:spcAft>
              <a:buClr>
                <a:srgbClr val="000000"/>
              </a:buClr>
              <a:buSzPct val="100000"/>
              <a:buFont typeface="Arial" charset="0"/>
              <a:buNone/>
              <a:defRPr sz="1600" b="1">
                <a:solidFill>
                  <a:schemeClr val="tx1"/>
                </a:solidFill>
                <a:latin typeface="+mn-lt"/>
                <a:ea typeface="+mn-ea"/>
                <a:cs typeface="+mn-cs"/>
              </a:defRPr>
            </a:lvl9pPr>
          </a:lstStyle>
          <a:p>
            <a:pPr algn="ctr">
              <a:defRPr/>
            </a:pPr>
            <a:r>
              <a:rPr lang="en-US" sz="1200" kern="0" dirty="0">
                <a:solidFill>
                  <a:srgbClr val="000000"/>
                </a:solidFill>
                <a:ea typeface="Arial Unicode MS"/>
                <a:cs typeface="Arial Unicode MS"/>
              </a:rPr>
              <a:t>NOAA Weather WEAs</a:t>
            </a:r>
          </a:p>
        </p:txBody>
      </p:sp>
      <p:sp>
        <p:nvSpPr>
          <p:cNvPr id="9" name="Rectangle 8"/>
          <p:cNvSpPr/>
          <p:nvPr/>
        </p:nvSpPr>
        <p:spPr bwMode="auto">
          <a:xfrm>
            <a:off x="5751697" y="3698413"/>
            <a:ext cx="3033178" cy="2930987"/>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350">
              <a:solidFill>
                <a:srgbClr val="FFFFFF"/>
              </a:solidFill>
              <a:ea typeface="Arial Unicode MS" pitchFamily="34" charset="-128"/>
              <a:cs typeface="Arial Unicode MS" pitchFamily="34" charset="-128"/>
            </a:endParaRPr>
          </a:p>
        </p:txBody>
      </p:sp>
      <p:sp>
        <p:nvSpPr>
          <p:cNvPr id="11" name="Text Placeholder 7"/>
          <p:cNvSpPr txBox="1">
            <a:spLocks/>
          </p:cNvSpPr>
          <p:nvPr/>
        </p:nvSpPr>
        <p:spPr>
          <a:xfrm>
            <a:off x="6321331" y="3308095"/>
            <a:ext cx="2062914" cy="305371"/>
          </a:xfrm>
          <a:prstGeom prst="rect">
            <a:avLst/>
          </a:prstGeom>
          <a:noFill/>
          <a:ln w="9525">
            <a:noFill/>
            <a:round/>
            <a:headEnd/>
            <a:tailEnd/>
          </a:ln>
          <a:effectLst/>
        </p:spPr>
        <p:txBody>
          <a:bodyPr vert="horz" wrap="square" lIns="67500" tIns="35100" rIns="67500" bIns="35100" numCol="1" anchor="b" anchorCtr="0" compatLnSpc="1">
            <a:prstTxWarp prst="textNoShape">
              <a:avLst/>
            </a:prstTxWarp>
          </a:bodyPr>
          <a:lstStyle>
            <a:defPPr>
              <a:defRPr lang="en-US"/>
            </a:defPPr>
            <a:lvl1pPr marL="0" marR="0" lvl="0" indent="0" algn="ctr" defTabSz="457200" eaLnBrk="1" latinLnBrk="0" hangingPunct="1">
              <a:lnSpc>
                <a:spcPct val="93000"/>
              </a:lnSpc>
              <a:spcBef>
                <a:spcPts val="800"/>
              </a:spcBef>
              <a:buClr>
                <a:srgbClr val="000000"/>
              </a:buClr>
              <a:buSzPct val="100000"/>
              <a:buFont typeface="Arial" charset="0"/>
              <a:buNone/>
              <a:tabLst/>
              <a:defRPr kumimoji="0" sz="2400" b="0" i="0" u="none" strike="noStrike" kern="0" cap="none" spc="0" normalizeH="0" baseline="0">
                <a:ln>
                  <a:noFill/>
                </a:ln>
                <a:solidFill>
                  <a:srgbClr val="000000"/>
                </a:solidFill>
                <a:effectLst/>
                <a:uLnTx/>
                <a:uFillTx/>
                <a:latin typeface="Arial"/>
                <a:ea typeface="Arial Unicode MS"/>
                <a:cs typeface="Arial Unicode MS"/>
              </a:defRPr>
            </a:lvl1pPr>
            <a:lvl2pPr indent="0" defTabSz="457200">
              <a:lnSpc>
                <a:spcPct val="93000"/>
              </a:lnSpc>
              <a:spcBef>
                <a:spcPts val="700"/>
              </a:spcBef>
              <a:buClr>
                <a:srgbClr val="000000"/>
              </a:buClr>
              <a:buSzPct val="100000"/>
              <a:buFont typeface="Arial" charset="0"/>
              <a:buNone/>
              <a:defRPr sz="2000" b="1">
                <a:latin typeface="+mn-lt"/>
              </a:defRPr>
            </a:lvl2pPr>
            <a:lvl3pPr indent="0" defTabSz="457200">
              <a:lnSpc>
                <a:spcPct val="93000"/>
              </a:lnSpc>
              <a:spcBef>
                <a:spcPts val="600"/>
              </a:spcBef>
              <a:buClr>
                <a:srgbClr val="000000"/>
              </a:buClr>
              <a:buSzPct val="100000"/>
              <a:buFont typeface="Arial" charset="0"/>
              <a:buNone/>
              <a:defRPr sz="1800" b="1">
                <a:latin typeface="+mn-lt"/>
              </a:defRPr>
            </a:lvl3pPr>
            <a:lvl4pPr indent="0" defTabSz="457200">
              <a:lnSpc>
                <a:spcPct val="93000"/>
              </a:lnSpc>
              <a:spcBef>
                <a:spcPts val="500"/>
              </a:spcBef>
              <a:buClr>
                <a:srgbClr val="000000"/>
              </a:buClr>
              <a:buSzPct val="100000"/>
              <a:buFont typeface="Arial" charset="0"/>
              <a:buNone/>
              <a:defRPr sz="1600" b="1">
                <a:latin typeface="+mn-lt"/>
              </a:defRPr>
            </a:lvl4pPr>
            <a:lvl5pPr indent="0" defTabSz="457200">
              <a:lnSpc>
                <a:spcPct val="93000"/>
              </a:lnSpc>
              <a:spcBef>
                <a:spcPts val="500"/>
              </a:spcBef>
              <a:buClr>
                <a:srgbClr val="000000"/>
              </a:buClr>
              <a:buSzPct val="100000"/>
              <a:buFont typeface="Arial" charset="0"/>
              <a:buNone/>
              <a:defRPr sz="1600" b="1">
                <a:latin typeface="+mn-lt"/>
              </a:defRPr>
            </a:lvl5pPr>
            <a:lvl6pPr indent="0" defTabSz="457200" fontAlgn="base">
              <a:lnSpc>
                <a:spcPct val="93000"/>
              </a:lnSpc>
              <a:spcBef>
                <a:spcPts val="500"/>
              </a:spcBef>
              <a:spcAft>
                <a:spcPct val="0"/>
              </a:spcAft>
              <a:buClr>
                <a:srgbClr val="000000"/>
              </a:buClr>
              <a:buSzPct val="100000"/>
              <a:buFont typeface="Arial" charset="0"/>
              <a:buNone/>
              <a:defRPr sz="1600" b="1">
                <a:latin typeface="+mn-lt"/>
              </a:defRPr>
            </a:lvl6pPr>
            <a:lvl7pPr indent="0" defTabSz="457200" fontAlgn="base">
              <a:lnSpc>
                <a:spcPct val="93000"/>
              </a:lnSpc>
              <a:spcBef>
                <a:spcPts val="500"/>
              </a:spcBef>
              <a:spcAft>
                <a:spcPct val="0"/>
              </a:spcAft>
              <a:buClr>
                <a:srgbClr val="000000"/>
              </a:buClr>
              <a:buSzPct val="100000"/>
              <a:buFont typeface="Arial" charset="0"/>
              <a:buNone/>
              <a:defRPr sz="1600" b="1">
                <a:latin typeface="+mn-lt"/>
              </a:defRPr>
            </a:lvl7pPr>
            <a:lvl8pPr indent="0" defTabSz="457200" fontAlgn="base">
              <a:lnSpc>
                <a:spcPct val="93000"/>
              </a:lnSpc>
              <a:spcBef>
                <a:spcPts val="500"/>
              </a:spcBef>
              <a:spcAft>
                <a:spcPct val="0"/>
              </a:spcAft>
              <a:buClr>
                <a:srgbClr val="000000"/>
              </a:buClr>
              <a:buSzPct val="100000"/>
              <a:buFont typeface="Arial" charset="0"/>
              <a:buNone/>
              <a:defRPr sz="1600" b="1">
                <a:latin typeface="+mn-lt"/>
              </a:defRPr>
            </a:lvl8pPr>
            <a:lvl9pPr indent="0" defTabSz="457200" fontAlgn="base">
              <a:lnSpc>
                <a:spcPct val="93000"/>
              </a:lnSpc>
              <a:spcBef>
                <a:spcPts val="500"/>
              </a:spcBef>
              <a:spcAft>
                <a:spcPct val="0"/>
              </a:spcAft>
              <a:buClr>
                <a:srgbClr val="000000"/>
              </a:buClr>
              <a:buSzPct val="100000"/>
              <a:buFont typeface="Arial" charset="0"/>
              <a:buNone/>
              <a:defRPr sz="1600" b="1">
                <a:latin typeface="+mn-lt"/>
              </a:defRPr>
            </a:lvl9pPr>
          </a:lstStyle>
          <a:p>
            <a:pPr defTabSz="342900" fontAlgn="auto">
              <a:spcBef>
                <a:spcPts val="600"/>
              </a:spcBef>
              <a:spcAft>
                <a:spcPts val="0"/>
              </a:spcAft>
              <a:defRPr/>
            </a:pPr>
            <a:r>
              <a:rPr lang="en-US" sz="1200" b="1" dirty="0"/>
              <a:t>EAS Activations</a:t>
            </a: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8521" y="3529422"/>
            <a:ext cx="2533108" cy="2494692"/>
          </a:xfrm>
          <a:prstGeom prst="rect">
            <a:avLst/>
          </a:prstGeom>
        </p:spPr>
      </p:pic>
      <p:sp>
        <p:nvSpPr>
          <p:cNvPr id="2" name="TextBox 1"/>
          <p:cNvSpPr txBox="1"/>
          <p:nvPr/>
        </p:nvSpPr>
        <p:spPr>
          <a:xfrm>
            <a:off x="2442034" y="3024885"/>
            <a:ext cx="5974713" cy="230832"/>
          </a:xfrm>
          <a:prstGeom prst="rect">
            <a:avLst/>
          </a:prstGeom>
          <a:noFill/>
        </p:spPr>
        <p:txBody>
          <a:bodyPr wrap="none" rtlCol="0">
            <a:spAutoFit/>
          </a:bodyPr>
          <a:lstStyle/>
          <a:p>
            <a:r>
              <a:rPr lang="en-US" sz="900" dirty="0" smtClean="0"/>
              <a:t>*Chart does not include over 32,000 alerts sent by NWS or over 1,000 AMBER Alerts sent by NCMEC since 2012</a:t>
            </a:r>
            <a:endParaRPr lang="en-US" sz="900" dirty="0"/>
          </a:p>
        </p:txBody>
      </p:sp>
      <p:sp>
        <p:nvSpPr>
          <p:cNvPr id="6" name="TextBox 5"/>
          <p:cNvSpPr txBox="1"/>
          <p:nvPr/>
        </p:nvSpPr>
        <p:spPr>
          <a:xfrm>
            <a:off x="6850265" y="1170896"/>
            <a:ext cx="304892" cy="461665"/>
          </a:xfrm>
          <a:prstGeom prst="rect">
            <a:avLst/>
          </a:prstGeom>
          <a:noFill/>
        </p:spPr>
        <p:txBody>
          <a:bodyPr wrap="none" rtlCol="0">
            <a:spAutoFit/>
          </a:bodyPr>
          <a:lstStyle/>
          <a:p>
            <a:r>
              <a:rPr lang="en-US" sz="2400" dirty="0" smtClean="0"/>
              <a:t>*</a:t>
            </a:r>
            <a:endParaRPr lang="en-US" sz="2400" dirty="0"/>
          </a:p>
        </p:txBody>
      </p:sp>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74" y="1170896"/>
            <a:ext cx="8490940" cy="205064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1843" y="3424708"/>
            <a:ext cx="2938576" cy="2305966"/>
          </a:xfrm>
          <a:prstGeom prst="rect">
            <a:avLst/>
          </a:prstGeom>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67" y="3424708"/>
            <a:ext cx="2979389" cy="2305966"/>
          </a:xfrm>
          <a:prstGeom prst="rect">
            <a:avLst/>
          </a:prstGeom>
        </p:spPr>
      </p:pic>
      <p:sp>
        <p:nvSpPr>
          <p:cNvPr id="3" name="Title 2"/>
          <p:cNvSpPr>
            <a:spLocks noGrp="1"/>
          </p:cNvSpPr>
          <p:nvPr>
            <p:ph type="title"/>
          </p:nvPr>
        </p:nvSpPr>
        <p:spPr/>
        <p:txBody>
          <a:bodyPr/>
          <a:lstStyle/>
          <a:p>
            <a:r>
              <a:rPr lang="en-US" sz="3600" dirty="0">
                <a:latin typeface="Cambria" panose="02040503050406030204" pitchFamily="18" charset="0"/>
              </a:rPr>
              <a:t>WEA Usage Statistics </a:t>
            </a:r>
            <a:r>
              <a:rPr lang="en-US" sz="2000" dirty="0">
                <a:latin typeface="Cambria" panose="02040503050406030204" pitchFamily="18" charset="0"/>
              </a:rPr>
              <a:t>(as of Jan 17, 2018)</a:t>
            </a:r>
          </a:p>
        </p:txBody>
      </p:sp>
      <p:sp>
        <p:nvSpPr>
          <p:cNvPr id="8" name="Slide Number Placeholder 7"/>
          <p:cNvSpPr>
            <a:spLocks noGrp="1"/>
          </p:cNvSpPr>
          <p:nvPr>
            <p:ph type="sldNum" idx="10"/>
          </p:nvPr>
        </p:nvSpPr>
        <p:spPr/>
        <p:txBody>
          <a:bodyPr/>
          <a:lstStyle/>
          <a:p>
            <a:fld id="{FF28B10A-F996-4624-9FBE-126413C0CEBF}" type="slidenum">
              <a:rPr lang="en-GB" smtClean="0"/>
              <a:pPr/>
              <a:t>16</a:t>
            </a:fld>
            <a:endParaRPr lang="en-GB" dirty="0"/>
          </a:p>
        </p:txBody>
      </p:sp>
    </p:spTree>
    <p:extLst>
      <p:ext uri="{BB962C8B-B14F-4D97-AF65-F5344CB8AC3E}">
        <p14:creationId xmlns:p14="http://schemas.microsoft.com/office/powerpoint/2010/main" val="395027535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0"/>
            <a:ext cx="7641210" cy="1143000"/>
          </a:xfrm>
        </p:spPr>
        <p:txBody>
          <a:bodyPr/>
          <a:lstStyle/>
          <a:p>
            <a:pPr algn="ctr"/>
            <a:r>
              <a:rPr lang="en-US" sz="3600" b="0" cap="none" dirty="0" smtClean="0"/>
              <a:t>National Blue Alert - DOJ Partnership</a:t>
            </a:r>
            <a:r>
              <a:rPr lang="en-US" sz="3600" b="0" dirty="0" smtClean="0">
                <a:solidFill>
                  <a:schemeClr val="bg1">
                    <a:lumMod val="90000"/>
                    <a:lumOff val="10000"/>
                  </a:schemeClr>
                </a:solidFill>
              </a:rPr>
              <a:t> </a:t>
            </a:r>
            <a:r>
              <a:rPr lang="en-US" sz="3600" b="0" dirty="0">
                <a:solidFill>
                  <a:schemeClr val="bg1">
                    <a:lumMod val="90000"/>
                    <a:lumOff val="10000"/>
                  </a:schemeClr>
                </a:solidFill>
              </a:rPr>
              <a:t>Blue Alert National Network</a:t>
            </a:r>
            <a:r>
              <a:rPr lang="en-US" sz="3600" b="0" dirty="0">
                <a:solidFill>
                  <a:srgbClr val="000000"/>
                </a:solidFill>
              </a:rPr>
              <a:t/>
            </a:r>
            <a:br>
              <a:rPr lang="en-US" sz="3600" b="0" dirty="0">
                <a:solidFill>
                  <a:srgbClr val="000000"/>
                </a:solidFill>
              </a:rPr>
            </a:br>
            <a:r>
              <a:rPr lang="en-US" sz="3600" b="0" dirty="0" smtClean="0"/>
              <a:t/>
            </a:r>
            <a:br>
              <a:rPr lang="en-US" sz="3600" b="0" dirty="0" smtClean="0"/>
            </a:br>
            <a:r>
              <a:rPr lang="en-US" sz="3600" b="0" dirty="0" smtClean="0"/>
              <a:t/>
            </a:r>
            <a:br>
              <a:rPr lang="en-US" sz="3600" b="0" dirty="0" smtClean="0"/>
            </a:br>
            <a:endParaRPr lang="en-US" sz="3600" b="0" dirty="0">
              <a:solidFill>
                <a:schemeClr val="bg1"/>
              </a:solidFill>
            </a:endParaRPr>
          </a:p>
        </p:txBody>
      </p:sp>
      <p:sp>
        <p:nvSpPr>
          <p:cNvPr id="5" name="TextBox 4"/>
          <p:cNvSpPr txBox="1"/>
          <p:nvPr/>
        </p:nvSpPr>
        <p:spPr>
          <a:xfrm>
            <a:off x="76200" y="762000"/>
            <a:ext cx="8839200" cy="4552978"/>
          </a:xfrm>
          <a:prstGeom prst="rect">
            <a:avLst/>
          </a:prstGeom>
          <a:noFill/>
        </p:spPr>
        <p:txBody>
          <a:bodyPr wrap="square" rtlCol="0">
            <a:spAutoFit/>
          </a:bodyPr>
          <a:lstStyle/>
          <a:p>
            <a:pPr marL="285750" marR="0" indent="-285750">
              <a:spcBef>
                <a:spcPts val="0"/>
              </a:spcBef>
              <a:spcAft>
                <a:spcPts val="0"/>
              </a:spcAft>
              <a:buClr>
                <a:srgbClr val="BFC0C1"/>
              </a:buClr>
              <a:buFont typeface="Wingdings" panose="05000000000000000000" pitchFamily="2" charset="2"/>
              <a:buChar char="Ø"/>
            </a:pPr>
            <a:r>
              <a:rPr lang="en-US" sz="1800" b="1" dirty="0">
                <a:solidFill>
                  <a:schemeClr val="tx1"/>
                </a:solidFill>
                <a:latin typeface="+mj-lt"/>
                <a:ea typeface="Calibri" panose="020F0502020204030204" pitchFamily="34" charset="0"/>
                <a:cs typeface="Calibri" panose="020F0502020204030204" pitchFamily="34" charset="0"/>
              </a:rPr>
              <a:t>What is a Blue Alert</a:t>
            </a:r>
            <a:r>
              <a:rPr lang="en-US" sz="1800" b="1" dirty="0" smtClean="0">
                <a:solidFill>
                  <a:schemeClr val="tx1"/>
                </a:solidFill>
                <a:latin typeface="+mj-lt"/>
                <a:ea typeface="Calibri" panose="020F0502020204030204" pitchFamily="34" charset="0"/>
                <a:cs typeface="Calibri" panose="020F0502020204030204" pitchFamily="34" charset="0"/>
              </a:rPr>
              <a:t>?</a:t>
            </a:r>
            <a:endParaRPr lang="en-US" sz="1600" dirty="0">
              <a:solidFill>
                <a:schemeClr val="tx1"/>
              </a:solidFill>
              <a:latin typeface="+mj-lt"/>
              <a:ea typeface="Calibri" panose="020F0502020204030204" pitchFamily="34" charset="0"/>
              <a:cs typeface="Adobe Garamond Pro"/>
            </a:endParaRPr>
          </a:p>
          <a:p>
            <a:pPr lvl="1">
              <a:lnSpc>
                <a:spcPct val="107000"/>
              </a:lnSpc>
              <a:spcBef>
                <a:spcPts val="0"/>
              </a:spcBef>
              <a:spcAft>
                <a:spcPts val="0"/>
              </a:spcAft>
            </a:pPr>
            <a:r>
              <a:rPr lang="en-US" sz="1600" dirty="0" smtClean="0">
                <a:solidFill>
                  <a:schemeClr val="tx1"/>
                </a:solidFill>
                <a:latin typeface="+mj-lt"/>
                <a:ea typeface="Calibri" panose="020F0502020204030204" pitchFamily="34" charset="0"/>
                <a:cs typeface="Calibri" panose="020F0502020204030204" pitchFamily="34" charset="0"/>
              </a:rPr>
              <a:t>Blue </a:t>
            </a:r>
            <a:r>
              <a:rPr lang="en-US" sz="1600" dirty="0">
                <a:solidFill>
                  <a:schemeClr val="tx1"/>
                </a:solidFill>
                <a:latin typeface="+mj-lt"/>
                <a:ea typeface="Calibri" panose="020F0502020204030204" pitchFamily="34" charset="0"/>
                <a:cs typeface="Calibri" panose="020F0502020204030204" pitchFamily="34" charset="0"/>
              </a:rPr>
              <a:t>Alerts are warnings, issued primarily by states, for rapid dissemination of information to law enforcement agencies, the media, and the public to aid in the apprehension of violent offenders who have killed,  or seriously injured an officer in the in the line of duty.  Blue Alerts can also be issued when a suspect poses an imminent and credible threat to law enforcement or when an officer is missing in the line of duty</a:t>
            </a:r>
            <a:r>
              <a:rPr lang="en-US" sz="1600" dirty="0" smtClean="0">
                <a:solidFill>
                  <a:schemeClr val="tx1"/>
                </a:solidFill>
                <a:latin typeface="+mj-lt"/>
                <a:ea typeface="Calibri" panose="020F0502020204030204" pitchFamily="34" charset="0"/>
                <a:cs typeface="Calibri" panose="020F0502020204030204" pitchFamily="34" charset="0"/>
              </a:rPr>
              <a:t>.</a:t>
            </a:r>
          </a:p>
          <a:p>
            <a:pPr marL="0" marR="0">
              <a:lnSpc>
                <a:spcPct val="107000"/>
              </a:lnSpc>
              <a:spcBef>
                <a:spcPts val="0"/>
              </a:spcBef>
              <a:spcAft>
                <a:spcPts val="0"/>
              </a:spcAft>
            </a:pPr>
            <a:endParaRPr lang="en-US" sz="1600" dirty="0" smtClean="0">
              <a:solidFill>
                <a:schemeClr val="tx1"/>
              </a:solidFill>
              <a:latin typeface="+mj-lt"/>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BFC0C1"/>
              </a:buClr>
              <a:buFont typeface="Wingdings" panose="05000000000000000000" pitchFamily="2" charset="2"/>
              <a:buChar char="Ø"/>
            </a:pPr>
            <a:r>
              <a:rPr lang="en-US" sz="1600" dirty="0" smtClean="0">
                <a:solidFill>
                  <a:schemeClr val="tx1"/>
                </a:solidFill>
                <a:latin typeface="+mj-lt"/>
                <a:ea typeface="Calibri" panose="020F0502020204030204" pitchFamily="34" charset="0"/>
                <a:cs typeface="Times New Roman" panose="02020603050405020304" pitchFamily="18" charset="0"/>
              </a:rPr>
              <a:t>Named for two fallen New York City Police Department (NYPD) officers who were horrifically ambushed in December 2014, the Rafael Ramos and </a:t>
            </a:r>
            <a:r>
              <a:rPr lang="en-US" sz="1600" dirty="0" err="1" smtClean="0">
                <a:solidFill>
                  <a:schemeClr val="tx1"/>
                </a:solidFill>
                <a:latin typeface="+mj-lt"/>
                <a:ea typeface="Calibri" panose="020F0502020204030204" pitchFamily="34" charset="0"/>
                <a:cs typeface="Times New Roman" panose="02020603050405020304" pitchFamily="18" charset="0"/>
              </a:rPr>
              <a:t>Wenjian</a:t>
            </a:r>
            <a:r>
              <a:rPr lang="en-US" sz="1600" dirty="0" smtClean="0">
                <a:solidFill>
                  <a:schemeClr val="tx1"/>
                </a:solidFill>
                <a:latin typeface="+mj-lt"/>
                <a:ea typeface="Calibri" panose="020F0502020204030204" pitchFamily="34" charset="0"/>
                <a:cs typeface="Times New Roman" panose="02020603050405020304" pitchFamily="18" charset="0"/>
              </a:rPr>
              <a:t> Liu National Blue Alert Act was enacted to establish a nationwide Blue Alert communications network.</a:t>
            </a:r>
          </a:p>
          <a:p>
            <a:pPr marL="342900" marR="0" lvl="0" indent="-342900">
              <a:spcBef>
                <a:spcPts val="0"/>
              </a:spcBef>
              <a:spcAft>
                <a:spcPts val="0"/>
              </a:spcAft>
              <a:buClr>
                <a:srgbClr val="BFC0C1"/>
              </a:buClr>
              <a:buFont typeface="Wingdings" panose="05000000000000000000" pitchFamily="2" charset="2"/>
              <a:buChar char="§"/>
            </a:pPr>
            <a:endParaRPr lang="en-US" sz="1600" dirty="0" smtClean="0">
              <a:solidFill>
                <a:schemeClr val="tx1"/>
              </a:solidFill>
              <a:latin typeface="+mj-lt"/>
              <a:ea typeface="Calibri" panose="020F0502020204030204" pitchFamily="34" charset="0"/>
              <a:cs typeface="Times New Roman" panose="02020603050405020304" pitchFamily="18" charset="0"/>
            </a:endParaRPr>
          </a:p>
          <a:p>
            <a:pPr marL="285750" marR="0" lvl="0" indent="-285750">
              <a:spcBef>
                <a:spcPts val="0"/>
              </a:spcBef>
              <a:spcAft>
                <a:spcPts val="0"/>
              </a:spcAft>
              <a:buClr>
                <a:srgbClr val="BFC0C1"/>
              </a:buClr>
              <a:buFont typeface="Wingdings" panose="05000000000000000000" pitchFamily="2" charset="2"/>
              <a:buChar char="Ø"/>
            </a:pPr>
            <a:r>
              <a:rPr lang="en-US" sz="1600" dirty="0" smtClean="0">
                <a:solidFill>
                  <a:schemeClr val="tx1"/>
                </a:solidFill>
                <a:latin typeface="+mj-lt"/>
                <a:ea typeface="Calibri" panose="020F0502020204030204" pitchFamily="34" charset="0"/>
                <a:cs typeface="Times New Roman" panose="02020603050405020304" pitchFamily="18" charset="0"/>
              </a:rPr>
              <a:t>Press event announcing rollout of Blue Alert National </a:t>
            </a:r>
            <a:r>
              <a:rPr lang="en-US" sz="1600" dirty="0" smtClean="0">
                <a:solidFill>
                  <a:schemeClr val="tx1"/>
                </a:solidFill>
                <a:latin typeface="+mj-lt"/>
                <a:ea typeface="Calibri" panose="020F0502020204030204" pitchFamily="34" charset="0"/>
                <a:cs typeface="Times New Roman" panose="02020603050405020304" pitchFamily="18" charset="0"/>
              </a:rPr>
              <a:t>Network</a:t>
            </a:r>
          </a:p>
          <a:p>
            <a:pPr marL="742950" lvl="1" indent="-285750">
              <a:spcBef>
                <a:spcPts val="0"/>
              </a:spcBef>
              <a:spcAft>
                <a:spcPts val="0"/>
              </a:spcAft>
              <a:buClr>
                <a:srgbClr val="BFC0C1"/>
              </a:buClr>
              <a:buFont typeface="Wingdings" panose="05000000000000000000" pitchFamily="2" charset="2"/>
              <a:buChar char="Ø"/>
            </a:pPr>
            <a:r>
              <a:rPr lang="en-US" sz="1600" dirty="0" smtClean="0">
                <a:solidFill>
                  <a:schemeClr val="tx1"/>
                </a:solidFill>
                <a:latin typeface="+mj-lt"/>
                <a:ea typeface="Calibri" panose="020F0502020204030204" pitchFamily="34" charset="0"/>
                <a:cs typeface="Times New Roman" panose="02020603050405020304" pitchFamily="18" charset="0"/>
              </a:rPr>
              <a:t>May </a:t>
            </a:r>
            <a:r>
              <a:rPr lang="en-US" sz="1600" dirty="0" smtClean="0">
                <a:solidFill>
                  <a:schemeClr val="tx1"/>
                </a:solidFill>
                <a:latin typeface="+mj-lt"/>
                <a:ea typeface="Calibri" panose="020F0502020204030204" pitchFamily="34" charset="0"/>
                <a:cs typeface="Times New Roman" panose="02020603050405020304" pitchFamily="18" charset="0"/>
              </a:rPr>
              <a:t>19, </a:t>
            </a:r>
            <a:r>
              <a:rPr lang="en-US" sz="1600" dirty="0" smtClean="0">
                <a:solidFill>
                  <a:schemeClr val="tx1"/>
                </a:solidFill>
                <a:latin typeface="+mj-lt"/>
                <a:ea typeface="Calibri" panose="020F0502020204030204" pitchFamily="34" charset="0"/>
                <a:cs typeface="Times New Roman" panose="02020603050405020304" pitchFamily="18" charset="0"/>
              </a:rPr>
              <a:t>2017</a:t>
            </a:r>
          </a:p>
          <a:p>
            <a:pPr marL="742950" lvl="1" indent="-285750">
              <a:spcBef>
                <a:spcPts val="0"/>
              </a:spcBef>
              <a:spcAft>
                <a:spcPts val="0"/>
              </a:spcAft>
              <a:buClr>
                <a:srgbClr val="BFC0C1"/>
              </a:buClr>
              <a:buFont typeface="Wingdings" panose="05000000000000000000" pitchFamily="2" charset="2"/>
              <a:buChar char="Ø"/>
            </a:pPr>
            <a:r>
              <a:rPr lang="en-US" sz="1600" dirty="0" smtClean="0">
                <a:solidFill>
                  <a:schemeClr val="tx1"/>
                </a:solidFill>
                <a:latin typeface="+mj-lt"/>
                <a:ea typeface="Calibri" panose="020F0502020204030204" pitchFamily="34" charset="0"/>
                <a:cs typeface="Times New Roman" panose="02020603050405020304" pitchFamily="18" charset="0"/>
              </a:rPr>
              <a:t>DOJ </a:t>
            </a:r>
            <a:r>
              <a:rPr lang="en-US" sz="1600" dirty="0" smtClean="0">
                <a:solidFill>
                  <a:schemeClr val="tx1"/>
                </a:solidFill>
                <a:latin typeface="+mj-lt"/>
                <a:ea typeface="Calibri" panose="020F0502020204030204" pitchFamily="34" charset="0"/>
                <a:cs typeface="Times New Roman" panose="02020603050405020304" pitchFamily="18" charset="0"/>
              </a:rPr>
              <a:t>AG Press </a:t>
            </a:r>
            <a:r>
              <a:rPr lang="en-US" sz="1600" dirty="0" smtClean="0">
                <a:solidFill>
                  <a:schemeClr val="tx1"/>
                </a:solidFill>
                <a:latin typeface="+mj-lt"/>
                <a:ea typeface="Calibri" panose="020F0502020204030204" pitchFamily="34" charset="0"/>
                <a:cs typeface="Times New Roman" panose="02020603050405020304" pitchFamily="18" charset="0"/>
              </a:rPr>
              <a:t>Room</a:t>
            </a:r>
          </a:p>
          <a:p>
            <a:pPr lvl="4">
              <a:lnSpc>
                <a:spcPct val="107000"/>
              </a:lnSpc>
              <a:spcBef>
                <a:spcPts val="0"/>
              </a:spcBef>
              <a:spcAft>
                <a:spcPts val="0"/>
              </a:spcAft>
              <a:buClr>
                <a:srgbClr val="BFC0C1"/>
              </a:buClr>
            </a:pPr>
            <a:endParaRPr lang="en-US" sz="1600" dirty="0" smtClean="0">
              <a:solidFill>
                <a:schemeClr val="tx1"/>
              </a:solidFill>
              <a:latin typeface="+mj-lt"/>
              <a:ea typeface="Calibri" panose="020F0502020204030204" pitchFamily="34" charset="0"/>
              <a:cs typeface="Times New Roman" panose="02020603050405020304" pitchFamily="18" charset="0"/>
            </a:endParaRPr>
          </a:p>
          <a:p>
            <a:pPr marL="285750" indent="-285750">
              <a:lnSpc>
                <a:spcPct val="107000"/>
              </a:lnSpc>
              <a:spcBef>
                <a:spcPts val="0"/>
              </a:spcBef>
              <a:spcAft>
                <a:spcPts val="0"/>
              </a:spcAft>
              <a:buClr>
                <a:srgbClr val="BFC0C1"/>
              </a:buClr>
              <a:buFont typeface="Wingdings" panose="05000000000000000000" pitchFamily="2" charset="2"/>
              <a:buChar char="Ø"/>
            </a:pPr>
            <a:r>
              <a:rPr lang="en-US" sz="1600" b="1" i="1" dirty="0" smtClean="0">
                <a:solidFill>
                  <a:schemeClr val="tx1"/>
                </a:solidFill>
                <a:latin typeface="+mj-lt"/>
                <a:ea typeface="Calibri" panose="020F0502020204030204" pitchFamily="34" charset="0"/>
                <a:cs typeface="Times New Roman" panose="02020603050405020304" pitchFamily="18" charset="0"/>
              </a:rPr>
              <a:t>IPAWS serves as system for rapid dissemination of Blue Alerts</a:t>
            </a:r>
            <a:endParaRPr lang="en-US" sz="1600" b="1" i="1" dirty="0">
              <a:solidFill>
                <a:schemeClr val="tx1"/>
              </a:solidFill>
              <a:latin typeface="+mj-lt"/>
              <a:ea typeface="Calibri" panose="020F0502020204030204" pitchFamily="34" charset="0"/>
              <a:cs typeface="Times New Roman" panose="02020603050405020304" pitchFamily="18" charset="0"/>
            </a:endParaRPr>
          </a:p>
          <a:p>
            <a:pPr lvl="4">
              <a:lnSpc>
                <a:spcPct val="107000"/>
              </a:lnSpc>
              <a:spcBef>
                <a:spcPts val="0"/>
              </a:spcBef>
              <a:spcAft>
                <a:spcPts val="0"/>
              </a:spcAft>
              <a:buClr>
                <a:srgbClr val="BFC0C1"/>
              </a:buClr>
            </a:pPr>
            <a:endParaRPr lang="en-US" sz="1600" dirty="0" smtClean="0">
              <a:solidFill>
                <a:schemeClr val="tx1"/>
              </a:solidFill>
              <a:latin typeface="+mj-lt"/>
              <a:ea typeface="Calibri" panose="020F0502020204030204" pitchFamily="34" charset="0"/>
              <a:cs typeface="Times New Roman" panose="02020603050405020304" pitchFamily="18" charset="0"/>
            </a:endParaRPr>
          </a:p>
          <a:p>
            <a:endParaRPr lang="en-US" sz="1600" dirty="0">
              <a:solidFill>
                <a:schemeClr val="tx1"/>
              </a:solidFill>
              <a:latin typeface="+mj-lt"/>
            </a:endParaRPr>
          </a:p>
        </p:txBody>
      </p:sp>
      <p:sp>
        <p:nvSpPr>
          <p:cNvPr id="6" name="Slide Number Placeholder 5"/>
          <p:cNvSpPr>
            <a:spLocks noGrp="1"/>
          </p:cNvSpPr>
          <p:nvPr>
            <p:ph type="sldNum" sz="quarter" idx="10"/>
          </p:nvPr>
        </p:nvSpPr>
        <p:spPr/>
        <p:txBody>
          <a:bodyPr/>
          <a:lstStyle/>
          <a:p>
            <a:pPr>
              <a:defRPr/>
            </a:pPr>
            <a:fld id="{62308263-6E1F-4FA8-9E9C-FF312920F5CC}" type="slidenum">
              <a:rPr lang="en-US" smtClean="0"/>
              <a:pPr>
                <a:defRPr/>
              </a:pPr>
              <a:t>17</a:t>
            </a:fld>
            <a:endParaRPr lang="en-US" dirty="0"/>
          </a:p>
        </p:txBody>
      </p:sp>
    </p:spTree>
    <p:extLst>
      <p:ext uri="{BB962C8B-B14F-4D97-AF65-F5344CB8AC3E}">
        <p14:creationId xmlns:p14="http://schemas.microsoft.com/office/powerpoint/2010/main" val="429047052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Emerging Technologies</a:t>
            </a:r>
            <a:br>
              <a:rPr lang="en-US" sz="3600" dirty="0" smtClean="0"/>
            </a:br>
            <a:r>
              <a:rPr lang="en-US" sz="2471" dirty="0"/>
              <a:t>Limited Engagement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sz="2400" b="1" i="1" dirty="0" smtClean="0">
                <a:solidFill>
                  <a:srgbClr val="0066FF"/>
                </a:solidFill>
              </a:rPr>
              <a:t>AWARN</a:t>
            </a:r>
          </a:p>
          <a:p>
            <a:pPr>
              <a:buFont typeface="Wingdings" panose="05000000000000000000" pitchFamily="2" charset="2"/>
              <a:buChar char="Ø"/>
            </a:pPr>
            <a:endParaRPr lang="en-US" sz="2400" b="1" i="1" dirty="0" smtClean="0">
              <a:solidFill>
                <a:srgbClr val="0066FF"/>
              </a:solidFill>
            </a:endParaRPr>
          </a:p>
          <a:p>
            <a:pPr>
              <a:buFont typeface="Wingdings" panose="05000000000000000000" pitchFamily="2" charset="2"/>
              <a:buChar char="Ø"/>
            </a:pPr>
            <a:r>
              <a:rPr lang="en-US" sz="2400" b="1" i="1" dirty="0">
                <a:solidFill>
                  <a:srgbClr val="0066FF"/>
                </a:solidFill>
              </a:rPr>
              <a:t>SIRIUS/XM</a:t>
            </a:r>
          </a:p>
          <a:p>
            <a:pPr>
              <a:buFont typeface="Wingdings" panose="05000000000000000000" pitchFamily="2" charset="2"/>
              <a:buChar char="Ø"/>
            </a:pPr>
            <a:endParaRPr lang="en-US" sz="2400" dirty="0" smtClean="0"/>
          </a:p>
          <a:p>
            <a:pPr>
              <a:buFont typeface="Wingdings" panose="05000000000000000000" pitchFamily="2" charset="2"/>
              <a:buChar char="Ø"/>
            </a:pPr>
            <a:r>
              <a:rPr lang="en-US" sz="2400" dirty="0" smtClean="0"/>
              <a:t>HSIN </a:t>
            </a:r>
            <a:r>
              <a:rPr lang="en-US" sz="2400" dirty="0" smtClean="0"/>
              <a:t>PILOT</a:t>
            </a:r>
          </a:p>
          <a:p>
            <a:pPr>
              <a:buFont typeface="Wingdings" panose="05000000000000000000" pitchFamily="2" charset="2"/>
              <a:buChar char="Ø"/>
            </a:pPr>
            <a:endParaRPr lang="en-US" sz="2400" dirty="0" smtClean="0"/>
          </a:p>
          <a:p>
            <a:pPr>
              <a:buFont typeface="Wingdings" panose="05000000000000000000" pitchFamily="2" charset="2"/>
              <a:buChar char="Ø"/>
            </a:pPr>
            <a:r>
              <a:rPr lang="en-US" sz="2400" dirty="0" smtClean="0"/>
              <a:t>Multi-lingual </a:t>
            </a:r>
            <a:r>
              <a:rPr lang="en-US" sz="2400" dirty="0" smtClean="0"/>
              <a:t>alerts (ECHO Minnesota)</a:t>
            </a:r>
          </a:p>
          <a:p>
            <a:pPr>
              <a:buFont typeface="Wingdings" panose="05000000000000000000" pitchFamily="2" charset="2"/>
              <a:buChar char="Ø"/>
            </a:pPr>
            <a:endParaRPr lang="en-US" sz="2400" dirty="0" smtClean="0"/>
          </a:p>
          <a:p>
            <a:pPr>
              <a:buFont typeface="Wingdings" panose="05000000000000000000" pitchFamily="2" charset="2"/>
              <a:buChar char="Ø"/>
            </a:pPr>
            <a:r>
              <a:rPr lang="en-US" sz="2400" dirty="0" smtClean="0"/>
              <a:t>Ubiquitous </a:t>
            </a:r>
            <a:r>
              <a:rPr lang="en-US" sz="2400" dirty="0" smtClean="0"/>
              <a:t>Alerting</a:t>
            </a:r>
            <a:endParaRPr lang="en-US" sz="2400" dirty="0"/>
          </a:p>
        </p:txBody>
      </p:sp>
    </p:spTree>
    <p:extLst>
      <p:ext uri="{BB962C8B-B14F-4D97-AF65-F5344CB8AC3E}">
        <p14:creationId xmlns:p14="http://schemas.microsoft.com/office/powerpoint/2010/main" val="141878878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descr="AWARN Logo Final.jpg"/>
          <p:cNvPicPr>
            <a:picLocks noChangeAspect="1"/>
          </p:cNvPicPr>
          <p:nvPr/>
        </p:nvPicPr>
        <p:blipFill rotWithShape="1">
          <a:blip r:embed="rId2" cstate="print">
            <a:extLst>
              <a:ext uri="{28A0092B-C50C-407E-A947-70E740481C1C}">
                <a14:useLocalDpi xmlns:a14="http://schemas.microsoft.com/office/drawing/2010/main" val="0"/>
              </a:ext>
            </a:extLst>
          </a:blip>
          <a:srcRect l="396" t="25002" r="-396" b="13947"/>
          <a:stretch/>
        </p:blipFill>
        <p:spPr>
          <a:xfrm>
            <a:off x="0" y="0"/>
            <a:ext cx="3550024" cy="1257079"/>
          </a:xfrm>
          <a:prstGeom prst="rect">
            <a:avLst/>
          </a:prstGeom>
        </p:spPr>
      </p:pic>
      <p:sp>
        <p:nvSpPr>
          <p:cNvPr id="4" name="Content Placeholder 2"/>
          <p:cNvSpPr>
            <a:spLocks noGrp="1"/>
          </p:cNvSpPr>
          <p:nvPr/>
        </p:nvSpPr>
        <p:spPr>
          <a:xfrm>
            <a:off x="3430907" y="98209"/>
            <a:ext cx="5636893" cy="3330791"/>
          </a:xfrm>
          <a:prstGeom prst="rect">
            <a:avLst/>
          </a:prstGeom>
        </p:spPr>
        <p:txBody>
          <a:bodyPr vert="horz" lIns="88751" tIns="44375" rIns="88751" bIns="44375"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406948" indent="-285750">
              <a:lnSpc>
                <a:spcPct val="90000"/>
              </a:lnSpc>
              <a:spcBef>
                <a:spcPts val="582"/>
              </a:spcBef>
              <a:buClrTx/>
              <a:buFont typeface="Wingdings" panose="05000000000000000000" pitchFamily="2" charset="2"/>
              <a:buChar char="Ø"/>
            </a:pPr>
            <a:r>
              <a:rPr lang="en-US" sz="1747" dirty="0">
                <a:latin typeface="Times New Roman" panose="02020603050405020304" pitchFamily="18" charset="0"/>
                <a:cs typeface="Times New Roman" panose="02020603050405020304" pitchFamily="18" charset="0"/>
              </a:rPr>
              <a:t>Next generation for delivery of emergency information to the public.</a:t>
            </a:r>
          </a:p>
          <a:p>
            <a:pPr marL="406948" indent="-285750">
              <a:lnSpc>
                <a:spcPct val="90000"/>
              </a:lnSpc>
              <a:spcBef>
                <a:spcPts val="582"/>
              </a:spcBef>
              <a:buClrTx/>
              <a:buFont typeface="Wingdings" panose="05000000000000000000" pitchFamily="2" charset="2"/>
              <a:buChar char="Ø"/>
            </a:pPr>
            <a:r>
              <a:rPr lang="en-US" sz="1747" dirty="0">
                <a:latin typeface="Times New Roman" panose="02020603050405020304" pitchFamily="18" charset="0"/>
                <a:cs typeface="Times New Roman" panose="02020603050405020304" pitchFamily="18" charset="0"/>
              </a:rPr>
              <a:t>Based on next-generation television broadcasting standard – ATSC 3.0  </a:t>
            </a:r>
            <a:endParaRPr lang="en-US" sz="1747" dirty="0" smtClean="0">
              <a:latin typeface="Times New Roman" panose="02020603050405020304" pitchFamily="18" charset="0"/>
              <a:cs typeface="Times New Roman" panose="02020603050405020304" pitchFamily="18" charset="0"/>
            </a:endParaRPr>
          </a:p>
          <a:p>
            <a:pPr marL="406948" indent="-285750">
              <a:lnSpc>
                <a:spcPct val="90000"/>
              </a:lnSpc>
              <a:spcBef>
                <a:spcPts val="582"/>
              </a:spcBef>
              <a:buClrTx/>
              <a:buFont typeface="Wingdings" panose="05000000000000000000" pitchFamily="2" charset="2"/>
              <a:buChar char="Ø"/>
            </a:pPr>
            <a:r>
              <a:rPr lang="en-US" sz="1747" dirty="0" smtClean="0">
                <a:latin typeface="Times New Roman" panose="02020603050405020304" pitchFamily="18" charset="0"/>
                <a:cs typeface="Times New Roman" panose="02020603050405020304" pitchFamily="18" charset="0"/>
              </a:rPr>
              <a:t>Alerts </a:t>
            </a:r>
            <a:r>
              <a:rPr lang="en-US" sz="1747" dirty="0">
                <a:latin typeface="Times New Roman" panose="02020603050405020304" pitchFamily="18" charset="0"/>
                <a:cs typeface="Times New Roman" panose="02020603050405020304" pitchFamily="18" charset="0"/>
              </a:rPr>
              <a:t>simultaneously sent to TV sets, tablets, in-car systems, and smartphones </a:t>
            </a:r>
            <a:r>
              <a:rPr lang="en-US" sz="1747" i="1" dirty="0">
                <a:latin typeface="Times New Roman" panose="02020603050405020304" pitchFamily="18" charset="0"/>
                <a:cs typeface="Times New Roman" panose="02020603050405020304" pitchFamily="18" charset="0"/>
              </a:rPr>
              <a:t>etc</a:t>
            </a:r>
            <a:r>
              <a:rPr lang="en-US" sz="1747" dirty="0">
                <a:latin typeface="Times New Roman" panose="02020603050405020304" pitchFamily="18" charset="0"/>
                <a:cs typeface="Times New Roman" panose="02020603050405020304" pitchFamily="18" charset="0"/>
              </a:rPr>
              <a:t>. </a:t>
            </a:r>
            <a:r>
              <a:rPr lang="en-US" sz="1747" dirty="0">
                <a:latin typeface="Times New Roman" panose="02020603050405020304" pitchFamily="18" charset="0"/>
                <a:cs typeface="Times New Roman" panose="02020603050405020304" pitchFamily="18" charset="0"/>
              </a:rPr>
              <a:t>without using cellular data.</a:t>
            </a:r>
          </a:p>
          <a:p>
            <a:pPr marL="406948" indent="-285750">
              <a:lnSpc>
                <a:spcPct val="90000"/>
              </a:lnSpc>
              <a:spcBef>
                <a:spcPts val="582"/>
              </a:spcBef>
              <a:buClrTx/>
              <a:buFont typeface="Wingdings" panose="05000000000000000000" pitchFamily="2" charset="2"/>
              <a:buChar char="Ø"/>
            </a:pPr>
            <a:r>
              <a:rPr lang="en-US" sz="1747" dirty="0">
                <a:latin typeface="Times New Roman" panose="02020603050405020304" pitchFamily="18" charset="0"/>
                <a:cs typeface="Times New Roman" panose="02020603050405020304" pitchFamily="18" charset="0"/>
              </a:rPr>
              <a:t>Delivers rich media content even if the cell network fails and the electric grid is down – indoors or outside</a:t>
            </a:r>
          </a:p>
          <a:p>
            <a:pPr marL="406948" indent="-285750">
              <a:lnSpc>
                <a:spcPct val="90000"/>
              </a:lnSpc>
              <a:spcBef>
                <a:spcPts val="582"/>
              </a:spcBef>
              <a:buClrTx/>
              <a:buFont typeface="Wingdings" panose="05000000000000000000" pitchFamily="2" charset="2"/>
              <a:buChar char="Ø"/>
            </a:pPr>
            <a:r>
              <a:rPr lang="en-US" sz="1747" dirty="0">
                <a:latin typeface="Times New Roman" panose="02020603050405020304" pitchFamily="18" charset="0"/>
                <a:cs typeface="Times New Roman" panose="02020603050405020304" pitchFamily="18" charset="0"/>
              </a:rPr>
              <a:t>Pipeline for acute warnings and extensive information for disaster preparation and response.</a:t>
            </a:r>
          </a:p>
          <a:p>
            <a:pPr marL="406948" indent="-285750">
              <a:lnSpc>
                <a:spcPct val="90000"/>
              </a:lnSpc>
              <a:spcBef>
                <a:spcPts val="582"/>
              </a:spcBef>
              <a:buClrTx/>
              <a:buFont typeface="Wingdings" panose="05000000000000000000" pitchFamily="2" charset="2"/>
              <a:buChar char="Ø"/>
            </a:pPr>
            <a:r>
              <a:rPr lang="en-US" sz="1747" dirty="0">
                <a:latin typeface="Times New Roman" panose="02020603050405020304" pitchFamily="18" charset="0"/>
                <a:cs typeface="Times New Roman" panose="02020603050405020304" pitchFamily="18" charset="0"/>
              </a:rPr>
              <a:t>CAP and IPAWS compliant.</a:t>
            </a:r>
          </a:p>
        </p:txBody>
      </p:sp>
      <p:pic>
        <p:nvPicPr>
          <p:cNvPr id="5" name="Picture 4"/>
          <p:cNvPicPr>
            <a:picLocks noChangeAspect="1"/>
          </p:cNvPicPr>
          <p:nvPr/>
        </p:nvPicPr>
        <p:blipFill rotWithShape="1">
          <a:blip r:embed="rId3"/>
          <a:srcRect t="7479" b="11001"/>
          <a:stretch/>
        </p:blipFill>
        <p:spPr>
          <a:xfrm>
            <a:off x="616879" y="1219200"/>
            <a:ext cx="2218765" cy="13565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13" name="Group 12"/>
          <p:cNvGrpSpPr>
            <a:grpSpLocks noChangeAspect="1"/>
          </p:cNvGrpSpPr>
          <p:nvPr/>
        </p:nvGrpSpPr>
        <p:grpSpPr>
          <a:xfrm>
            <a:off x="685800" y="3650640"/>
            <a:ext cx="7100047" cy="2140561"/>
            <a:chOff x="152400" y="2209800"/>
            <a:chExt cx="8673685" cy="2965437"/>
          </a:xfrm>
        </p:grpSpPr>
        <p:sp>
          <p:nvSpPr>
            <p:cNvPr id="14" name="TextBox 13"/>
            <p:cNvSpPr txBox="1"/>
            <p:nvPr/>
          </p:nvSpPr>
          <p:spPr>
            <a:xfrm>
              <a:off x="152401" y="4432460"/>
              <a:ext cx="2667709" cy="723627"/>
            </a:xfrm>
            <a:prstGeom prst="rect">
              <a:avLst/>
            </a:prstGeom>
            <a:noFill/>
          </p:spPr>
          <p:txBody>
            <a:bodyPr wrap="square" rtlCol="0">
              <a:spAutoFit/>
            </a:bodyPr>
            <a:lstStyle/>
            <a:p>
              <a:pPr algn="ctr"/>
              <a:r>
                <a:rPr lang="en-US" sz="1747" dirty="0">
                  <a:solidFill>
                    <a:srgbClr val="0066FF"/>
                  </a:solidFill>
                </a:rPr>
                <a:t>Pop-up Alert Message</a:t>
              </a:r>
            </a:p>
          </p:txBody>
        </p:sp>
        <p:grpSp>
          <p:nvGrpSpPr>
            <p:cNvPr id="15" name="Group 14"/>
            <p:cNvGrpSpPr/>
            <p:nvPr/>
          </p:nvGrpSpPr>
          <p:grpSpPr>
            <a:xfrm>
              <a:off x="152400" y="2209800"/>
              <a:ext cx="8673685" cy="2313380"/>
              <a:chOff x="152400" y="2209800"/>
              <a:chExt cx="8673685" cy="2313380"/>
            </a:xfrm>
          </p:grpSpPr>
          <p:pic>
            <p:nvPicPr>
              <p:cNvPr id="18" name="Picture 3" descr="C:\Users\dcatapano\Desktop\FEMADemo\cell\alert2.png"/>
              <p:cNvPicPr>
                <a:picLocks noChangeAspect="1" noChangeArrowheads="1"/>
              </p:cNvPicPr>
              <p:nvPr/>
            </p:nvPicPr>
            <p:blipFill>
              <a:blip r:embed="rId4"/>
              <a:srcRect/>
              <a:stretch>
                <a:fillRect/>
              </a:stretch>
            </p:blipFill>
            <p:spPr bwMode="auto">
              <a:xfrm>
                <a:off x="152400" y="2209800"/>
                <a:ext cx="2697489" cy="2287469"/>
              </a:xfrm>
              <a:prstGeom prst="rect">
                <a:avLst/>
              </a:prstGeom>
              <a:noFill/>
            </p:spPr>
          </p:pic>
          <p:pic>
            <p:nvPicPr>
              <p:cNvPr id="19" name="Picture 4" descr="C:\Users\dcatapano\Desktop\FEMADemo\cell\media2.png"/>
              <p:cNvPicPr>
                <a:picLocks noChangeAspect="1" noChangeArrowheads="1"/>
              </p:cNvPicPr>
              <p:nvPr/>
            </p:nvPicPr>
            <p:blipFill>
              <a:blip r:embed="rId5"/>
              <a:srcRect/>
              <a:stretch>
                <a:fillRect/>
              </a:stretch>
            </p:blipFill>
            <p:spPr bwMode="auto">
              <a:xfrm>
                <a:off x="3200400" y="2209800"/>
                <a:ext cx="2559049" cy="2313380"/>
              </a:xfrm>
              <a:prstGeom prst="rect">
                <a:avLst/>
              </a:prstGeom>
              <a:noFill/>
            </p:spPr>
          </p:pic>
          <p:pic>
            <p:nvPicPr>
              <p:cNvPr id="20" name="Picture 5" descr="C:\Users\dcatapano\Desktop\FEMADemo\cell\graphic2.png"/>
              <p:cNvPicPr>
                <a:picLocks noChangeAspect="1" noChangeArrowheads="1"/>
              </p:cNvPicPr>
              <p:nvPr/>
            </p:nvPicPr>
            <p:blipFill>
              <a:blip r:embed="rId6"/>
              <a:srcRect/>
              <a:stretch>
                <a:fillRect/>
              </a:stretch>
            </p:blipFill>
            <p:spPr bwMode="auto">
              <a:xfrm>
                <a:off x="6172200" y="2209800"/>
                <a:ext cx="2653885" cy="2261111"/>
              </a:xfrm>
              <a:prstGeom prst="rect">
                <a:avLst/>
              </a:prstGeom>
              <a:noFill/>
            </p:spPr>
          </p:pic>
          <p:cxnSp>
            <p:nvCxnSpPr>
              <p:cNvPr id="21" name="Straight Arrow Connector 20"/>
              <p:cNvCxnSpPr/>
              <p:nvPr/>
            </p:nvCxnSpPr>
            <p:spPr>
              <a:xfrm>
                <a:off x="2820111" y="2905572"/>
                <a:ext cx="389250" cy="2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768410" y="2903456"/>
                <a:ext cx="389250" cy="2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2991882" y="4451609"/>
              <a:ext cx="2957259" cy="723628"/>
            </a:xfrm>
            <a:prstGeom prst="rect">
              <a:avLst/>
            </a:prstGeom>
            <a:noFill/>
          </p:spPr>
          <p:txBody>
            <a:bodyPr wrap="square" rtlCol="0">
              <a:spAutoFit/>
            </a:bodyPr>
            <a:lstStyle/>
            <a:p>
              <a:pPr algn="ctr"/>
              <a:r>
                <a:rPr lang="en-US" sz="1747" dirty="0">
                  <a:solidFill>
                    <a:srgbClr val="0066FF"/>
                  </a:solidFill>
                </a:rPr>
                <a:t>Associated Media Menu</a:t>
              </a:r>
            </a:p>
          </p:txBody>
        </p:sp>
        <p:sp>
          <p:nvSpPr>
            <p:cNvPr id="17" name="TextBox 16"/>
            <p:cNvSpPr txBox="1"/>
            <p:nvPr/>
          </p:nvSpPr>
          <p:spPr>
            <a:xfrm>
              <a:off x="6172201" y="4432459"/>
              <a:ext cx="2653884" cy="723627"/>
            </a:xfrm>
            <a:prstGeom prst="rect">
              <a:avLst/>
            </a:prstGeom>
            <a:noFill/>
          </p:spPr>
          <p:txBody>
            <a:bodyPr wrap="square" rtlCol="0">
              <a:spAutoFit/>
            </a:bodyPr>
            <a:lstStyle/>
            <a:p>
              <a:pPr algn="ctr"/>
              <a:r>
                <a:rPr lang="en-US" sz="1747" dirty="0">
                  <a:solidFill>
                    <a:srgbClr val="0066FF"/>
                  </a:solidFill>
                </a:rPr>
                <a:t> Selected Rich Media </a:t>
              </a:r>
            </a:p>
          </p:txBody>
        </p:sp>
      </p:grpSp>
      <p:sp>
        <p:nvSpPr>
          <p:cNvPr id="23" name="TextBox 22"/>
          <p:cNvSpPr txBox="1"/>
          <p:nvPr/>
        </p:nvSpPr>
        <p:spPr>
          <a:xfrm>
            <a:off x="504442" y="2819400"/>
            <a:ext cx="3000758" cy="342338"/>
          </a:xfrm>
          <a:prstGeom prst="rect">
            <a:avLst/>
          </a:prstGeom>
          <a:noFill/>
        </p:spPr>
        <p:txBody>
          <a:bodyPr wrap="none" rtlCol="0">
            <a:spAutoFit/>
          </a:bodyPr>
          <a:lstStyle/>
          <a:p>
            <a:r>
              <a:rPr lang="en-US" sz="1747" dirty="0">
                <a:solidFill>
                  <a:srgbClr val="0066FF"/>
                </a:solidFill>
              </a:rPr>
              <a:t>Banner Alert on In-Home TV</a:t>
            </a:r>
          </a:p>
        </p:txBody>
      </p:sp>
      <p:sp>
        <p:nvSpPr>
          <p:cNvPr id="24" name="Right Arrow 23"/>
          <p:cNvSpPr/>
          <p:nvPr/>
        </p:nvSpPr>
        <p:spPr>
          <a:xfrm flipV="1">
            <a:off x="134817" y="2842493"/>
            <a:ext cx="398583" cy="2855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47"/>
          </a:p>
        </p:txBody>
      </p:sp>
      <p:sp>
        <p:nvSpPr>
          <p:cNvPr id="26" name="TextBox 25"/>
          <p:cNvSpPr txBox="1"/>
          <p:nvPr/>
        </p:nvSpPr>
        <p:spPr>
          <a:xfrm>
            <a:off x="7467600" y="5606208"/>
            <a:ext cx="1783309" cy="342338"/>
          </a:xfrm>
          <a:prstGeom prst="rect">
            <a:avLst/>
          </a:prstGeom>
          <a:noFill/>
        </p:spPr>
        <p:txBody>
          <a:bodyPr wrap="none" rtlCol="0">
            <a:spAutoFit/>
          </a:bodyPr>
          <a:lstStyle/>
          <a:p>
            <a:r>
              <a:rPr lang="en-US" sz="1747" dirty="0">
                <a:hlinkClick r:id="rId7"/>
              </a:rPr>
              <a:t>www.awarn.org</a:t>
            </a:r>
            <a:r>
              <a:rPr lang="en-US" sz="1747" dirty="0"/>
              <a:t> </a:t>
            </a:r>
          </a:p>
        </p:txBody>
      </p:sp>
    </p:spTree>
    <p:extLst>
      <p:ext uri="{BB962C8B-B14F-4D97-AF65-F5344CB8AC3E}">
        <p14:creationId xmlns:p14="http://schemas.microsoft.com/office/powerpoint/2010/main" val="145374142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Cambria" panose="02040503050406030204" pitchFamily="18" charset="0"/>
              </a:rPr>
              <a:t>Agenda</a:t>
            </a:r>
            <a:endParaRPr lang="en-US" sz="3600" dirty="0">
              <a:latin typeface="Cambria" panose="02040503050406030204" pitchFamily="18" charset="0"/>
            </a:endParaRPr>
          </a:p>
        </p:txBody>
      </p:sp>
      <p:sp>
        <p:nvSpPr>
          <p:cNvPr id="3" name="Content Placeholder 2"/>
          <p:cNvSpPr>
            <a:spLocks noGrp="1"/>
          </p:cNvSpPr>
          <p:nvPr>
            <p:ph idx="1"/>
          </p:nvPr>
        </p:nvSpPr>
        <p:spPr>
          <a:xfrm>
            <a:off x="381000" y="1371600"/>
            <a:ext cx="8456613" cy="4419600"/>
          </a:xfrm>
        </p:spPr>
        <p:txBody>
          <a:bodyPr/>
          <a:lstStyle/>
          <a:p>
            <a:pPr>
              <a:buFont typeface="Wingdings" panose="05000000000000000000" pitchFamily="2" charset="2"/>
              <a:buChar char="Ø"/>
            </a:pPr>
            <a:r>
              <a:rPr lang="en-US" dirty="0" smtClean="0">
                <a:latin typeface="+mj-lt"/>
              </a:rPr>
              <a:t>  IPAWS </a:t>
            </a:r>
            <a:r>
              <a:rPr lang="en-US" dirty="0" smtClean="0">
                <a:latin typeface="+mj-lt"/>
              </a:rPr>
              <a:t>Program</a:t>
            </a:r>
            <a:endParaRPr lang="en-US" dirty="0">
              <a:latin typeface="+mj-lt"/>
            </a:endParaRPr>
          </a:p>
          <a:p>
            <a:pPr>
              <a:buFont typeface="Wingdings" panose="05000000000000000000" pitchFamily="2" charset="2"/>
              <a:buChar char="Ø"/>
            </a:pPr>
            <a:r>
              <a:rPr lang="en-US" dirty="0" smtClean="0">
                <a:latin typeface="+mj-lt"/>
              </a:rPr>
              <a:t>  System Overview</a:t>
            </a:r>
            <a:endParaRPr lang="en-US" dirty="0">
              <a:latin typeface="+mj-lt"/>
            </a:endParaRPr>
          </a:p>
          <a:p>
            <a:pPr>
              <a:buFont typeface="Wingdings" panose="05000000000000000000" pitchFamily="2" charset="2"/>
              <a:buChar char="Ø"/>
            </a:pPr>
            <a:r>
              <a:rPr lang="en-US" dirty="0" smtClean="0">
                <a:latin typeface="+mj-lt"/>
              </a:rPr>
              <a:t>  Current Usage</a:t>
            </a:r>
          </a:p>
          <a:p>
            <a:pPr>
              <a:buFont typeface="Wingdings" panose="05000000000000000000" pitchFamily="2" charset="2"/>
              <a:buChar char="Ø"/>
            </a:pPr>
            <a:r>
              <a:rPr lang="en-US" dirty="0" smtClean="0">
                <a:latin typeface="+mj-lt"/>
              </a:rPr>
              <a:t>  Future Plans</a:t>
            </a:r>
          </a:p>
          <a:p>
            <a:pPr>
              <a:buFont typeface="Wingdings" panose="05000000000000000000" pitchFamily="2" charset="2"/>
              <a:buChar char="Ø"/>
            </a:pPr>
            <a:r>
              <a:rPr lang="en-US" dirty="0" smtClean="0">
                <a:latin typeface="+mj-lt"/>
              </a:rPr>
              <a:t>  Questions</a:t>
            </a:r>
            <a:endParaRPr lang="en-US" dirty="0">
              <a:latin typeface="+mj-lt"/>
            </a:endParaRPr>
          </a:p>
        </p:txBody>
      </p:sp>
      <p:sp>
        <p:nvSpPr>
          <p:cNvPr id="4" name="Slide Number Placeholder 3"/>
          <p:cNvSpPr>
            <a:spLocks noGrp="1"/>
          </p:cNvSpPr>
          <p:nvPr>
            <p:ph type="sldNum" idx="10"/>
          </p:nvPr>
        </p:nvSpPr>
        <p:spPr/>
        <p:txBody>
          <a:bodyPr/>
          <a:lstStyle/>
          <a:p>
            <a:fld id="{FF28B10A-F996-4624-9FBE-126413C0CEBF}" type="slidenum">
              <a:rPr lang="en-GB" smtClean="0"/>
              <a:pPr/>
              <a:t>2</a:t>
            </a:fld>
            <a:endParaRPr lang="en-GB" dirty="0"/>
          </a:p>
        </p:txBody>
      </p:sp>
    </p:spTree>
    <p:extLst>
      <p:ext uri="{BB962C8B-B14F-4D97-AF65-F5344CB8AC3E}">
        <p14:creationId xmlns:p14="http://schemas.microsoft.com/office/powerpoint/2010/main" val="110627067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984" y="109146"/>
            <a:ext cx="7987553" cy="477959"/>
          </a:xfrm>
        </p:spPr>
        <p:txBody>
          <a:bodyPr/>
          <a:lstStyle/>
          <a:p>
            <a:pPr algn="ctr"/>
            <a:r>
              <a:rPr lang="en-US" sz="3600" dirty="0">
                <a:latin typeface="Cambria" panose="02040503050406030204" pitchFamily="18" charset="0"/>
              </a:rPr>
              <a:t>SIRIUS XM</a:t>
            </a:r>
          </a:p>
        </p:txBody>
      </p:sp>
      <p:pic>
        <p:nvPicPr>
          <p:cNvPr id="16" name="Picture 15"/>
          <p:cNvPicPr>
            <a:picLocks noChangeAspect="1"/>
          </p:cNvPicPr>
          <p:nvPr/>
        </p:nvPicPr>
        <p:blipFill>
          <a:blip r:embed="rId2"/>
          <a:stretch>
            <a:fillRect/>
          </a:stretch>
        </p:blipFill>
        <p:spPr>
          <a:xfrm>
            <a:off x="3674238" y="2674596"/>
            <a:ext cx="5064298" cy="3497604"/>
          </a:xfrm>
          <a:prstGeom prst="rect">
            <a:avLst/>
          </a:prstGeom>
        </p:spPr>
      </p:pic>
      <p:cxnSp>
        <p:nvCxnSpPr>
          <p:cNvPr id="20" name="Straight Connector 19"/>
          <p:cNvCxnSpPr/>
          <p:nvPr/>
        </p:nvCxnSpPr>
        <p:spPr bwMode="auto">
          <a:xfrm>
            <a:off x="1283482" y="1959021"/>
            <a:ext cx="16358" cy="1715569"/>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cxnSp>
        <p:nvCxnSpPr>
          <p:cNvPr id="22" name="Straight Arrow Connector 21"/>
          <p:cNvCxnSpPr/>
          <p:nvPr/>
        </p:nvCxnSpPr>
        <p:spPr bwMode="auto">
          <a:xfrm flipV="1">
            <a:off x="1283482" y="3657600"/>
            <a:ext cx="2465756" cy="24401"/>
          </a:xfrm>
          <a:prstGeom prst="straightConnector1">
            <a:avLst/>
          </a:prstGeom>
          <a:solidFill>
            <a:schemeClr val="accent1"/>
          </a:solidFill>
          <a:ln w="9525" cap="flat" cmpd="sng" algn="ctr">
            <a:solidFill>
              <a:schemeClr val="tx1"/>
            </a:solidFill>
            <a:prstDash val="solid"/>
            <a:round/>
            <a:headEnd type="none" w="med" len="med"/>
            <a:tailEnd type="triangle"/>
          </a:ln>
          <a:effectLst>
            <a:prstShdw prst="shdw17" dist="17961" dir="2700000">
              <a:schemeClr val="tx1">
                <a:gamma/>
                <a:shade val="60000"/>
                <a:invGamma/>
              </a:schemeClr>
            </a:prstShdw>
          </a:effectLst>
        </p:spPr>
      </p:cxnSp>
      <p:sp>
        <p:nvSpPr>
          <p:cNvPr id="23" name="TextBox 22"/>
          <p:cNvSpPr txBox="1"/>
          <p:nvPr/>
        </p:nvSpPr>
        <p:spPr>
          <a:xfrm>
            <a:off x="1244543" y="3352800"/>
            <a:ext cx="2378319" cy="314573"/>
          </a:xfrm>
          <a:prstGeom prst="rect">
            <a:avLst/>
          </a:prstGeom>
          <a:noFill/>
        </p:spPr>
        <p:txBody>
          <a:bodyPr wrap="square" rtlCol="0">
            <a:spAutoFit/>
          </a:bodyPr>
          <a:lstStyle/>
          <a:p>
            <a:r>
              <a:rPr lang="en-US" sz="1553" dirty="0">
                <a:solidFill>
                  <a:srgbClr val="0066FF"/>
                </a:solidFill>
              </a:rPr>
              <a:t>Satellite Based Delivery </a:t>
            </a:r>
          </a:p>
        </p:txBody>
      </p:sp>
      <p:pic>
        <p:nvPicPr>
          <p:cNvPr id="24" name="Picture 23"/>
          <p:cNvPicPr>
            <a:picLocks noChangeAspect="1"/>
          </p:cNvPicPr>
          <p:nvPr/>
        </p:nvPicPr>
        <p:blipFill>
          <a:blip r:embed="rId3"/>
          <a:stretch>
            <a:fillRect/>
          </a:stretch>
        </p:blipFill>
        <p:spPr>
          <a:xfrm>
            <a:off x="76200" y="4114800"/>
            <a:ext cx="3806390" cy="1670421"/>
          </a:xfrm>
          <a:prstGeom prst="rect">
            <a:avLst/>
          </a:prstGeom>
        </p:spPr>
      </p:pic>
      <p:sp>
        <p:nvSpPr>
          <p:cNvPr id="25" name="Rectangle 24"/>
          <p:cNvSpPr/>
          <p:nvPr/>
        </p:nvSpPr>
        <p:spPr>
          <a:xfrm>
            <a:off x="2680751" y="889212"/>
            <a:ext cx="6075296" cy="1842364"/>
          </a:xfrm>
          <a:prstGeom prst="rect">
            <a:avLst/>
          </a:prstGeom>
        </p:spPr>
        <p:txBody>
          <a:bodyPr wrap="square">
            <a:spAutoFit/>
          </a:bodyPr>
          <a:lstStyle/>
          <a:p>
            <a:pPr marL="742950" lvl="1" indent="-285750" defTabSz="443777">
              <a:buFont typeface="Wingdings" panose="05000000000000000000" pitchFamily="2" charset="2"/>
              <a:buChar char="Ø"/>
              <a:defRPr/>
            </a:pPr>
            <a:r>
              <a:rPr lang="en-US" sz="1747" dirty="0">
                <a:solidFill>
                  <a:prstClr val="black"/>
                </a:solidFill>
                <a:latin typeface="Times New Roman" panose="02020603050405020304" pitchFamily="18" charset="0"/>
                <a:cs typeface="Times New Roman" panose="02020603050405020304" pitchFamily="18" charset="0"/>
              </a:rPr>
              <a:t>Satellite fleet covers contiguous US and elsewhere in North America</a:t>
            </a:r>
          </a:p>
          <a:p>
            <a:pPr marL="742950" lvl="1" indent="-285750" defTabSz="443777">
              <a:buFont typeface="Wingdings" panose="05000000000000000000" pitchFamily="2" charset="2"/>
              <a:buChar char="Ø"/>
              <a:defRPr/>
            </a:pPr>
            <a:r>
              <a:rPr lang="en-US" sz="1747" dirty="0">
                <a:solidFill>
                  <a:prstClr val="black"/>
                </a:solidFill>
                <a:latin typeface="Times New Roman" panose="02020603050405020304" pitchFamily="18" charset="0"/>
                <a:cs typeface="Times New Roman" panose="02020603050405020304" pitchFamily="18" charset="0"/>
              </a:rPr>
              <a:t>Terrestrial repeater network supplements service in urban areas where satellite reception could be blocked by buildings or other obstacles </a:t>
            </a:r>
          </a:p>
          <a:p>
            <a:pPr marL="742950" lvl="1" indent="-285750" defTabSz="443777">
              <a:buFont typeface="Wingdings" panose="05000000000000000000" pitchFamily="2" charset="2"/>
              <a:buChar char="Ø"/>
              <a:defRPr/>
            </a:pPr>
            <a:r>
              <a:rPr lang="en-US" sz="1747" dirty="0">
                <a:solidFill>
                  <a:prstClr val="black"/>
                </a:solidFill>
                <a:latin typeface="Times New Roman" panose="02020603050405020304" pitchFamily="18" charset="0"/>
                <a:cs typeface="Times New Roman" panose="02020603050405020304" pitchFamily="18" charset="0"/>
              </a:rPr>
              <a:t>Satellite receivers are factory installed in ~ 70% of all new vehicles sold in the US</a:t>
            </a:r>
          </a:p>
        </p:txBody>
      </p:sp>
      <p:cxnSp>
        <p:nvCxnSpPr>
          <p:cNvPr id="11" name="AutoShape 17"/>
          <p:cNvCxnSpPr>
            <a:cxnSpLocks noChangeAspect="1" noChangeShapeType="1"/>
          </p:cNvCxnSpPr>
          <p:nvPr/>
        </p:nvCxnSpPr>
        <p:spPr bwMode="auto">
          <a:xfrm>
            <a:off x="517139" y="1249992"/>
            <a:ext cx="540586" cy="972"/>
          </a:xfrm>
          <a:prstGeom prst="bentConnector3">
            <a:avLst>
              <a:gd name="adj1" fmla="val 50000"/>
            </a:avLst>
          </a:prstGeom>
          <a:noFill/>
          <a:ln w="38100">
            <a:solidFill>
              <a:schemeClr val="accent1"/>
            </a:solidFill>
            <a:miter lim="800000"/>
            <a:headEnd type="none" w="med" len="med"/>
            <a:tailEnd/>
          </a:ln>
        </p:spPr>
      </p:cxnSp>
      <p:sp>
        <p:nvSpPr>
          <p:cNvPr id="12" name="Can 11"/>
          <p:cNvSpPr>
            <a:spLocks noChangeAspect="1"/>
          </p:cNvSpPr>
          <p:nvPr/>
        </p:nvSpPr>
        <p:spPr bwMode="auto">
          <a:xfrm>
            <a:off x="633262" y="1005229"/>
            <a:ext cx="1880219" cy="1172635"/>
          </a:xfrm>
          <a:prstGeom prst="can">
            <a:avLst/>
          </a:prstGeom>
          <a:blipFill>
            <a:blip r:embed="rId4" cstate="print"/>
            <a:stretch>
              <a:fillRect/>
            </a:stretch>
          </a:blipFill>
          <a:ln w="9525" cap="flat" cmpd="sng" algn="ctr">
            <a:solidFill>
              <a:schemeClr val="accent5">
                <a:lumMod val="50000"/>
              </a:schemeClr>
            </a:solidFill>
            <a:prstDash val="solid"/>
            <a:round/>
            <a:headEnd type="none" w="med" len="med"/>
            <a:tailEnd type="none" w="med" len="med"/>
          </a:ln>
          <a:effectLst/>
        </p:spPr>
        <p:txBody>
          <a:bodyPr vert="horz" wrap="square" lIns="0" tIns="44368" rIns="88738" bIns="44368" numCol="1" rtlCol="0" anchor="t" anchorCtr="0" compatLnSpc="1">
            <a:prstTxWarp prst="textNoShape">
              <a:avLst/>
            </a:prstTxWarp>
          </a:bodyPr>
          <a:lstStyle/>
          <a:p>
            <a:endParaRPr lang="en-US" sz="1165" dirty="0">
              <a:solidFill>
                <a:srgbClr val="000000"/>
              </a:solidFill>
            </a:endParaRPr>
          </a:p>
        </p:txBody>
      </p:sp>
      <p:sp>
        <p:nvSpPr>
          <p:cNvPr id="13" name="Can 12"/>
          <p:cNvSpPr>
            <a:spLocks noChangeAspect="1"/>
          </p:cNvSpPr>
          <p:nvPr/>
        </p:nvSpPr>
        <p:spPr bwMode="auto">
          <a:xfrm>
            <a:off x="476099" y="1171637"/>
            <a:ext cx="1880219" cy="1172635"/>
          </a:xfrm>
          <a:prstGeom prst="can">
            <a:avLst/>
          </a:prstGeom>
          <a:blipFill>
            <a:blip r:embed="rId4" cstate="print"/>
            <a:stretch>
              <a:fillRect/>
            </a:stretch>
          </a:blipFill>
          <a:ln w="9525" cap="flat" cmpd="sng" algn="ctr">
            <a:solidFill>
              <a:schemeClr val="accent5">
                <a:lumMod val="50000"/>
              </a:schemeClr>
            </a:solidFill>
            <a:prstDash val="solid"/>
            <a:round/>
            <a:headEnd type="none" w="med" len="med"/>
            <a:tailEnd type="none" w="med" len="med"/>
          </a:ln>
          <a:effectLst/>
        </p:spPr>
        <p:txBody>
          <a:bodyPr vert="horz" wrap="square" lIns="88751" tIns="44368" rIns="88738" bIns="44368" numCol="1" rtlCol="0" anchor="t" anchorCtr="0" compatLnSpc="1">
            <a:prstTxWarp prst="textNoShape">
              <a:avLst/>
            </a:prstTxWarp>
          </a:bodyPr>
          <a:lstStyle/>
          <a:p>
            <a:pPr algn="ctr">
              <a:defRPr/>
            </a:pPr>
            <a:r>
              <a:rPr lang="en-US" sz="2330" b="1" dirty="0">
                <a:solidFill>
                  <a:srgbClr val="FFFFFF"/>
                </a:solidFill>
              </a:rPr>
              <a:t>IPAWS OPEN</a:t>
            </a:r>
          </a:p>
        </p:txBody>
      </p:sp>
    </p:spTree>
    <p:extLst>
      <p:ext uri="{BB962C8B-B14F-4D97-AF65-F5344CB8AC3E}">
        <p14:creationId xmlns:p14="http://schemas.microsoft.com/office/powerpoint/2010/main" val="56244497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mlucero\Documents\Briefings\lab pics\IMG_034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flipH="1">
            <a:off x="5337935" y="2540759"/>
            <a:ext cx="3519488" cy="2667000"/>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2" name="Content Placeholder 1"/>
          <p:cNvSpPr>
            <a:spLocks noGrp="1"/>
          </p:cNvSpPr>
          <p:nvPr>
            <p:ph idx="1"/>
          </p:nvPr>
        </p:nvSpPr>
        <p:spPr>
          <a:xfrm>
            <a:off x="233363" y="1113484"/>
            <a:ext cx="8368376" cy="2544116"/>
          </a:xfrm>
        </p:spPr>
        <p:txBody>
          <a:bodyPr/>
          <a:lstStyle/>
          <a:p>
            <a:r>
              <a:rPr lang="en-US" sz="2400" dirty="0" smtClean="0">
                <a:latin typeface="Cambria" pitchFamily="18" charset="0"/>
              </a:rPr>
              <a:t>IPAWS Test Lab supports alert </a:t>
            </a:r>
            <a:r>
              <a:rPr lang="en-US" sz="2400" dirty="0">
                <a:latin typeface="Cambria" pitchFamily="18" charset="0"/>
              </a:rPr>
              <a:t>and </a:t>
            </a:r>
            <a:r>
              <a:rPr lang="en-US" sz="2400" dirty="0" smtClean="0">
                <a:latin typeface="Cambria" pitchFamily="18" charset="0"/>
              </a:rPr>
              <a:t>warning system evaluation</a:t>
            </a:r>
            <a:r>
              <a:rPr lang="en-US" sz="2400" dirty="0">
                <a:latin typeface="Cambria" pitchFamily="18" charset="0"/>
              </a:rPr>
              <a:t>, demonstration, </a:t>
            </a:r>
            <a:r>
              <a:rPr lang="en-US" sz="2400" dirty="0" smtClean="0">
                <a:latin typeface="Cambria" pitchFamily="18" charset="0"/>
              </a:rPr>
              <a:t>exercises, testing, and proactive</a:t>
            </a:r>
          </a:p>
          <a:p>
            <a:pPr marL="914400" lvl="1"/>
            <a:r>
              <a:rPr lang="en-US" sz="1600" dirty="0" smtClean="0">
                <a:latin typeface="Cambria" pitchFamily="18" charset="0"/>
              </a:rPr>
              <a:t>Offline version of IPAWS with closed network alert broadcast systems</a:t>
            </a:r>
          </a:p>
          <a:p>
            <a:pPr marL="914400" lvl="1"/>
            <a:r>
              <a:rPr lang="en-US" sz="1600" dirty="0" smtClean="0">
                <a:latin typeface="Cambria" pitchFamily="18" charset="0"/>
              </a:rPr>
              <a:t>Alert viewer website –practice sending alerts and see system results</a:t>
            </a:r>
          </a:p>
        </p:txBody>
      </p:sp>
      <p:pic>
        <p:nvPicPr>
          <p:cNvPr id="1026" name="Picture 2" descr="C:\Users\mlucero\Documents\Briefings\lab pics\IMG_037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82560" y="2875128"/>
            <a:ext cx="4496630" cy="2982912"/>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pic>
        <p:nvPicPr>
          <p:cNvPr id="1031" name="Picture 7" descr="C:\Users\mlucero\Documents\Briefings\lab pics\IMG_026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33363" y="3429000"/>
            <a:ext cx="3043237" cy="2628901"/>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sz="3600" dirty="0" smtClean="0">
                <a:latin typeface="Cambria" panose="02040503050406030204" pitchFamily="18" charset="0"/>
              </a:rPr>
              <a:t>IPAWS Lab</a:t>
            </a:r>
            <a:endParaRPr lang="en-US" dirty="0">
              <a:latin typeface="Cambria" panose="02040503050406030204" pitchFamily="18" charset="0"/>
            </a:endParaRPr>
          </a:p>
        </p:txBody>
      </p:sp>
      <p:sp>
        <p:nvSpPr>
          <p:cNvPr id="4" name="Slide Number Placeholder 3"/>
          <p:cNvSpPr>
            <a:spLocks noGrp="1"/>
          </p:cNvSpPr>
          <p:nvPr>
            <p:ph type="sldNum" idx="10"/>
          </p:nvPr>
        </p:nvSpPr>
        <p:spPr/>
        <p:txBody>
          <a:bodyPr/>
          <a:lstStyle/>
          <a:p>
            <a:fld id="{FF28B10A-F996-4624-9FBE-126413C0CEBF}" type="slidenum">
              <a:rPr lang="en-GB" smtClean="0"/>
              <a:pPr/>
              <a:t>21</a:t>
            </a:fld>
            <a:endParaRPr lang="en-GB" dirty="0"/>
          </a:p>
        </p:txBody>
      </p:sp>
    </p:spTree>
    <p:extLst>
      <p:ext uri="{BB962C8B-B14F-4D97-AF65-F5344CB8AC3E}">
        <p14:creationId xmlns:p14="http://schemas.microsoft.com/office/powerpoint/2010/main" val="323710409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1066800"/>
            <a:ext cx="7010400" cy="3381375"/>
          </a:xfrm>
          <a:prstGeom prst="rect">
            <a:avLst/>
          </a:prstGeom>
          <a:noFill/>
          <a:ln w="9525">
            <a:noFill/>
            <a:round/>
            <a:headEnd/>
            <a:tailEnd/>
          </a:ln>
          <a:effectLst/>
        </p:spPr>
      </p:pic>
      <p:sp>
        <p:nvSpPr>
          <p:cNvPr id="2" name="TextBox 1"/>
          <p:cNvSpPr txBox="1"/>
          <p:nvPr/>
        </p:nvSpPr>
        <p:spPr>
          <a:xfrm>
            <a:off x="2141130" y="4364403"/>
            <a:ext cx="5097870" cy="664797"/>
          </a:xfrm>
          <a:prstGeom prst="rect">
            <a:avLst/>
          </a:prstGeom>
          <a:noFill/>
        </p:spPr>
        <p:txBody>
          <a:bodyPr wrap="none" rtlCol="0">
            <a:spAutoFit/>
          </a:bodyPr>
          <a:lstStyle/>
          <a:p>
            <a:r>
              <a:rPr lang="en-US" sz="4000" i="1" dirty="0" smtClean="0">
                <a:solidFill>
                  <a:schemeClr val="tx1"/>
                </a:solidFill>
              </a:rPr>
              <a:t>ipaws@fema.dhs.gov</a:t>
            </a:r>
            <a:endParaRPr lang="en-US" sz="4000" i="1" dirty="0">
              <a:solidFill>
                <a:schemeClr val="tx1"/>
              </a:solidFill>
            </a:endParaRPr>
          </a:p>
        </p:txBody>
      </p:sp>
      <p:sp>
        <p:nvSpPr>
          <p:cNvPr id="4" name="Slide Number Placeholder 3"/>
          <p:cNvSpPr>
            <a:spLocks noGrp="1"/>
          </p:cNvSpPr>
          <p:nvPr>
            <p:ph type="sldNum" idx="10"/>
          </p:nvPr>
        </p:nvSpPr>
        <p:spPr/>
        <p:txBody>
          <a:bodyPr/>
          <a:lstStyle/>
          <a:p>
            <a:fld id="{38BD5D6D-CB2D-4EED-8CCC-8AD61756D534}" type="slidenum">
              <a:rPr lang="en-GB" smtClean="0"/>
              <a:pPr/>
              <a:t>22</a:t>
            </a:fld>
            <a:endParaRPr lang="en-GB" dirty="0"/>
          </a:p>
        </p:txBody>
      </p:sp>
    </p:spTree>
    <p:extLst>
      <p:ext uri="{BB962C8B-B14F-4D97-AF65-F5344CB8AC3E}">
        <p14:creationId xmlns:p14="http://schemas.microsoft.com/office/powerpoint/2010/main" val="2394516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414" t="567" r="9967" b="2899"/>
          <a:stretch/>
        </p:blipFill>
        <p:spPr>
          <a:xfrm>
            <a:off x="-12819" y="0"/>
            <a:ext cx="9156819" cy="7452338"/>
          </a:xfrm>
          <a:prstGeom prst="rect">
            <a:avLst/>
          </a:prstGeom>
          <a:blipFill>
            <a:blip r:embed="rId3"/>
            <a:stretch>
              <a:fillRect/>
            </a:stretch>
          </a:blipFill>
        </p:spPr>
      </p:pic>
      <p:graphicFrame>
        <p:nvGraphicFramePr>
          <p:cNvPr id="6" name="Chart 5"/>
          <p:cNvGraphicFramePr>
            <a:graphicFrameLocks/>
          </p:cNvGraphicFramePr>
          <p:nvPr>
            <p:extLst>
              <p:ext uri="{D42A27DB-BD31-4B8C-83A1-F6EECF244321}">
                <p14:modId xmlns:p14="http://schemas.microsoft.com/office/powerpoint/2010/main" val="54128672"/>
              </p:ext>
            </p:extLst>
          </p:nvPr>
        </p:nvGraphicFramePr>
        <p:xfrm>
          <a:off x="0" y="1636868"/>
          <a:ext cx="2008575" cy="499253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0" y="228600"/>
            <a:ext cx="9144000" cy="584775"/>
          </a:xfrm>
          <a:prstGeom prst="rect">
            <a:avLst/>
          </a:prstGeom>
          <a:noFill/>
        </p:spPr>
        <p:txBody>
          <a:bodyPr wrap="square" rtlCol="0">
            <a:spAutoFit/>
          </a:bodyPr>
          <a:lstStyle/>
          <a:p>
            <a:pPr algn="ctr" fontAlgn="auto">
              <a:spcBef>
                <a:spcPts val="0"/>
              </a:spcBef>
              <a:spcAft>
                <a:spcPts val="0"/>
              </a:spcAft>
            </a:pPr>
            <a:r>
              <a:rPr lang="en-US" sz="3200" dirty="0" smtClean="0">
                <a:solidFill>
                  <a:prstClr val="white"/>
                </a:solidFill>
                <a:latin typeface="Calibri" panose="020F0502020204030204"/>
              </a:rPr>
              <a:t>WEAs Sent during  Hurricanes HARVEY/IRMA/MARIA</a:t>
            </a:r>
            <a:endParaRPr lang="en-US" sz="3200" dirty="0">
              <a:solidFill>
                <a:prstClr val="white"/>
              </a:solidFill>
              <a:latin typeface="Calibri" panose="020F0502020204030204"/>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3384" y="3687004"/>
            <a:ext cx="1951158" cy="2317473"/>
          </a:xfrm>
          <a:prstGeom prst="rect">
            <a:avLst/>
          </a:prstGeom>
        </p:spPr>
      </p:pic>
      <p:sp>
        <p:nvSpPr>
          <p:cNvPr id="11" name="Rectangular Callout 10"/>
          <p:cNvSpPr/>
          <p:nvPr/>
        </p:nvSpPr>
        <p:spPr>
          <a:xfrm>
            <a:off x="6438471" y="4649484"/>
            <a:ext cx="2644123" cy="541813"/>
          </a:xfrm>
          <a:prstGeom prst="wedgeRectCallout">
            <a:avLst>
              <a:gd name="adj1" fmla="val -55474"/>
              <a:gd name="adj2" fmla="val -29276"/>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Creeks are in flood stage.  If you are in a low lying area, move to higher ground. </a:t>
            </a:r>
          </a:p>
          <a:p>
            <a:pPr algn="ctr" fontAlgn="auto">
              <a:spcBef>
                <a:spcPts val="0"/>
              </a:spcBef>
              <a:spcAft>
                <a:spcPts val="0"/>
              </a:spcAft>
            </a:pPr>
            <a:r>
              <a:rPr lang="en-US" sz="750" dirty="0">
                <a:solidFill>
                  <a:prstClr val="white"/>
                </a:solidFill>
              </a:rPr>
              <a:t>-TX Montgomery County Office of Emergency Management </a:t>
            </a:r>
          </a:p>
        </p:txBody>
      </p:sp>
      <p:sp>
        <p:nvSpPr>
          <p:cNvPr id="12" name="Rectangular Callout 11"/>
          <p:cNvSpPr/>
          <p:nvPr/>
        </p:nvSpPr>
        <p:spPr>
          <a:xfrm>
            <a:off x="6351129" y="3958978"/>
            <a:ext cx="2658617" cy="599059"/>
          </a:xfrm>
          <a:prstGeom prst="wedgeRectCallout">
            <a:avLst>
              <a:gd name="adj1" fmla="val -55073"/>
              <a:gd name="adj2" fmla="val 952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DICKINSON is under a MANDATORY EVACUATION. We may not be able to rescue anyone who stays</a:t>
            </a:r>
          </a:p>
          <a:p>
            <a:pPr algn="ctr" fontAlgn="auto">
              <a:spcBef>
                <a:spcPts val="0"/>
              </a:spcBef>
              <a:spcAft>
                <a:spcPts val="0"/>
              </a:spcAft>
            </a:pPr>
            <a:r>
              <a:rPr lang="en-US" sz="750" dirty="0">
                <a:solidFill>
                  <a:prstClr val="white"/>
                </a:solidFill>
              </a:rPr>
              <a:t>– TX Galveston County Office of Emergency Management</a:t>
            </a:r>
          </a:p>
        </p:txBody>
      </p:sp>
      <p:sp>
        <p:nvSpPr>
          <p:cNvPr id="13" name="Rectangular Callout 12"/>
          <p:cNvSpPr/>
          <p:nvPr/>
        </p:nvSpPr>
        <p:spPr>
          <a:xfrm>
            <a:off x="6210725" y="5267820"/>
            <a:ext cx="2658617" cy="530518"/>
          </a:xfrm>
          <a:prstGeom prst="wedgeRectCallout">
            <a:avLst>
              <a:gd name="adj1" fmla="val -54926"/>
              <a:gd name="adj2" fmla="val -2832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Call 911 for LIFE THREATENING emergencies ONLY. STAY PUT IF SAFE. Monitor media </a:t>
            </a:r>
          </a:p>
          <a:p>
            <a:pPr algn="ctr" fontAlgn="auto">
              <a:spcBef>
                <a:spcPts val="0"/>
              </a:spcBef>
              <a:spcAft>
                <a:spcPts val="0"/>
              </a:spcAft>
            </a:pPr>
            <a:r>
              <a:rPr lang="en-US" sz="750" dirty="0">
                <a:solidFill>
                  <a:prstClr val="white"/>
                </a:solidFill>
              </a:rPr>
              <a:t>- TX Harris County</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3564" y="1704082"/>
            <a:ext cx="1928636" cy="2151082"/>
          </a:xfrm>
          <a:prstGeom prst="rect">
            <a:avLst/>
          </a:prstGeom>
        </p:spPr>
      </p:pic>
      <p:sp>
        <p:nvSpPr>
          <p:cNvPr id="15" name="Rectangular Callout 14"/>
          <p:cNvSpPr/>
          <p:nvPr/>
        </p:nvSpPr>
        <p:spPr>
          <a:xfrm>
            <a:off x="6312304" y="1882574"/>
            <a:ext cx="2749409" cy="594113"/>
          </a:xfrm>
          <a:prstGeom prst="wedgeRectCallout">
            <a:avLst>
              <a:gd name="adj1" fmla="val -60781"/>
              <a:gd name="adj2" fmla="val 1221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EXTREME HIGH STORM SURGE ANTICIPATED FOR WEST CITRUS COUNTY, EVACUATE NOW, DON'T WAIT.</a:t>
            </a:r>
            <a:r>
              <a:rPr lang="en-US" sz="750" dirty="0">
                <a:solidFill>
                  <a:prstClr val="white"/>
                </a:solidFill>
              </a:rPr>
              <a:t> -FL Citrus County Sheriff's Office Emergency Management</a:t>
            </a:r>
          </a:p>
        </p:txBody>
      </p:sp>
      <p:sp>
        <p:nvSpPr>
          <p:cNvPr id="16" name="Rectangular Callout 15"/>
          <p:cNvSpPr/>
          <p:nvPr/>
        </p:nvSpPr>
        <p:spPr>
          <a:xfrm>
            <a:off x="6063343" y="1237438"/>
            <a:ext cx="2553905" cy="562301"/>
          </a:xfrm>
          <a:prstGeom prst="wedgeRectCallout">
            <a:avLst>
              <a:gd name="adj1" fmla="val -55151"/>
              <a:gd name="adj2" fmla="val 3212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Citrus County Mandatory Evacuation ordered. Check media outlets.</a:t>
            </a:r>
          </a:p>
          <a:p>
            <a:pPr algn="ctr" fontAlgn="auto">
              <a:spcBef>
                <a:spcPts val="0"/>
              </a:spcBef>
              <a:spcAft>
                <a:spcPts val="0"/>
              </a:spcAft>
            </a:pPr>
            <a:r>
              <a:rPr lang="en-US" sz="750" dirty="0">
                <a:solidFill>
                  <a:prstClr val="white"/>
                </a:solidFill>
              </a:rPr>
              <a:t>-FL Citrus County Sheriff's Office Emergency Management</a:t>
            </a:r>
          </a:p>
        </p:txBody>
      </p:sp>
      <p:sp>
        <p:nvSpPr>
          <p:cNvPr id="17" name="Rectangular Callout 16"/>
          <p:cNvSpPr/>
          <p:nvPr/>
        </p:nvSpPr>
        <p:spPr>
          <a:xfrm>
            <a:off x="6323891" y="2522943"/>
            <a:ext cx="2668418" cy="620034"/>
          </a:xfrm>
          <a:prstGeom prst="wedgeRectCallout">
            <a:avLst>
              <a:gd name="adj1" fmla="val -57700"/>
              <a:gd name="adj2" fmla="val -3439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Emergency Alert in this area until 2:11 AM EDT Evacuate Now EMnet-FL.00 </a:t>
            </a:r>
          </a:p>
          <a:p>
            <a:pPr algn="ctr" fontAlgn="auto">
              <a:spcBef>
                <a:spcPts val="0"/>
              </a:spcBef>
              <a:spcAft>
                <a:spcPts val="0"/>
              </a:spcAft>
            </a:pPr>
            <a:r>
              <a:rPr lang="en-US" sz="750" dirty="0">
                <a:solidFill>
                  <a:prstClr val="white"/>
                </a:solidFill>
              </a:rPr>
              <a:t>-FL Florida Division of Emergency </a:t>
            </a:r>
            <a:r>
              <a:rPr lang="en-US" sz="900" dirty="0">
                <a:solidFill>
                  <a:prstClr val="white"/>
                </a:solidFill>
              </a:rPr>
              <a:t>Management</a:t>
            </a:r>
          </a:p>
        </p:txBody>
      </p:sp>
      <p:sp>
        <p:nvSpPr>
          <p:cNvPr id="18" name="Rectangular Callout 17"/>
          <p:cNvSpPr/>
          <p:nvPr/>
        </p:nvSpPr>
        <p:spPr>
          <a:xfrm>
            <a:off x="6400800" y="3203477"/>
            <a:ext cx="2719466" cy="523569"/>
          </a:xfrm>
          <a:prstGeom prst="wedgeRectCallout">
            <a:avLst>
              <a:gd name="adj1" fmla="val -58416"/>
              <a:gd name="adj2" fmla="val -3428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Strong winds are beginning to occur across Pinellas County. Take Shelter Immediately!</a:t>
            </a:r>
          </a:p>
          <a:p>
            <a:pPr algn="ctr" fontAlgn="auto">
              <a:spcBef>
                <a:spcPts val="0"/>
              </a:spcBef>
              <a:spcAft>
                <a:spcPts val="0"/>
              </a:spcAft>
            </a:pPr>
            <a:r>
              <a:rPr lang="en-US" sz="900" dirty="0">
                <a:solidFill>
                  <a:prstClr val="white"/>
                </a:solidFill>
              </a:rPr>
              <a:t> </a:t>
            </a:r>
            <a:r>
              <a:rPr lang="en-US" sz="750" dirty="0">
                <a:solidFill>
                  <a:prstClr val="white"/>
                </a:solidFill>
              </a:rPr>
              <a:t>-FL Pinellas County</a:t>
            </a:r>
          </a:p>
        </p:txBody>
      </p:sp>
      <p:sp>
        <p:nvSpPr>
          <p:cNvPr id="20" name="TextBox 19"/>
          <p:cNvSpPr txBox="1"/>
          <p:nvPr/>
        </p:nvSpPr>
        <p:spPr>
          <a:xfrm>
            <a:off x="2080270" y="995601"/>
            <a:ext cx="2186930" cy="5786199"/>
          </a:xfrm>
          <a:prstGeom prst="rect">
            <a:avLst/>
          </a:prstGeom>
          <a:solidFill>
            <a:schemeClr val="accent1">
              <a:lumMod val="40000"/>
              <a:lumOff val="60000"/>
            </a:schemeClr>
          </a:solidFill>
        </p:spPr>
        <p:txBody>
          <a:bodyPr wrap="square" rtlCol="0">
            <a:spAutoFit/>
          </a:bodyPr>
          <a:lstStyle/>
          <a:p>
            <a:pPr fontAlgn="auto">
              <a:spcBef>
                <a:spcPts val="0"/>
              </a:spcBef>
              <a:spcAft>
                <a:spcPts val="0"/>
              </a:spcAft>
            </a:pPr>
            <a:r>
              <a:rPr lang="en-US" sz="1000" b="1" dirty="0">
                <a:solidFill>
                  <a:prstClr val="black"/>
                </a:solidFill>
                <a:latin typeface="Calibri" panose="020F0502020204030204"/>
              </a:rPr>
              <a:t>IRMA: State and local alerting authorities issued a series of timely WEA and EAS alerts to advise the public to take appropriate protective measures. The Florida Division of Emergency Management (FDEM) issued several evacuation alerts which enabled nearly 6.5 million residents to safely evacuate. FDEM issued IPAWS alerts on the behalf of counties that were unable to issue an alert because they are not an authorized alerting authority (Hendry County), demonstrating in this instance state-local coordination.</a:t>
            </a:r>
          </a:p>
          <a:p>
            <a:pPr fontAlgn="auto">
              <a:spcBef>
                <a:spcPts val="0"/>
              </a:spcBef>
              <a:spcAft>
                <a:spcPts val="0"/>
              </a:spcAft>
            </a:pPr>
            <a:endParaRPr lang="en-US" sz="1000" b="1" dirty="0">
              <a:solidFill>
                <a:prstClr val="black"/>
              </a:solidFill>
              <a:latin typeface="Calibri" panose="020F0502020204030204"/>
            </a:endParaRPr>
          </a:p>
          <a:p>
            <a:pPr fontAlgn="auto">
              <a:spcBef>
                <a:spcPts val="0"/>
              </a:spcBef>
              <a:spcAft>
                <a:spcPts val="0"/>
              </a:spcAft>
            </a:pPr>
            <a:r>
              <a:rPr lang="en-US" sz="1000" b="1" dirty="0">
                <a:solidFill>
                  <a:prstClr val="black"/>
                </a:solidFill>
                <a:latin typeface="Calibri" panose="020F0502020204030204"/>
              </a:rPr>
              <a:t>MARIA: FEMA IPAWS developed an innovative arrangement with SirusXM to deploy satellite radios to Puerto Rico. Extensive efforts by the IPAWS PMO successfully kept PEP stations broadcasting in Puerto Rico to provide critical response and recovery information to the island’s residents. Efforts included coordinating fueling where power was unavailable, and providing technical assistance where needed and feasible. NCP CCD had the human resources capability, financial resources, and the tools to respond. CCD leadership was fully engaged at the outset. In USVI, FEMA IPAWS had primed the backup generator two years ago and had recently replaced the fuel tank generator and fuel distribution systems in June 2017. </a:t>
            </a:r>
          </a:p>
        </p:txBody>
      </p:sp>
      <p:sp>
        <p:nvSpPr>
          <p:cNvPr id="21" name="Rectangular Callout 20"/>
          <p:cNvSpPr/>
          <p:nvPr/>
        </p:nvSpPr>
        <p:spPr>
          <a:xfrm>
            <a:off x="6102609" y="6004477"/>
            <a:ext cx="2658617" cy="529166"/>
          </a:xfrm>
          <a:prstGeom prst="wedgeRectCallout">
            <a:avLst>
              <a:gd name="adj1" fmla="val -55216"/>
              <a:gd name="adj2" fmla="val -3464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900" dirty="0">
                <a:solidFill>
                  <a:prstClr val="white"/>
                </a:solidFill>
              </a:rPr>
              <a:t>FOR FEMA ASSISTANCE CALL 1-800-621-FEMA (3362) OR </a:t>
            </a:r>
            <a:r>
              <a:rPr lang="en-US" sz="900" dirty="0">
                <a:solidFill>
                  <a:prstClr val="white"/>
                </a:solidFill>
                <a:hlinkClick r:id="rId7"/>
              </a:rPr>
              <a:t>www.fema.gov/apply-assistance</a:t>
            </a:r>
            <a:endParaRPr lang="en-US" sz="900" dirty="0">
              <a:solidFill>
                <a:prstClr val="white"/>
              </a:solidFill>
            </a:endParaRPr>
          </a:p>
          <a:p>
            <a:pPr algn="ctr" fontAlgn="auto">
              <a:spcBef>
                <a:spcPts val="0"/>
              </a:spcBef>
              <a:spcAft>
                <a:spcPts val="0"/>
              </a:spcAft>
            </a:pPr>
            <a:r>
              <a:rPr lang="en-US" sz="750" dirty="0">
                <a:solidFill>
                  <a:prstClr val="white"/>
                </a:solidFill>
              </a:rPr>
              <a:t>– TX Galveston County Office of Emergency Management</a:t>
            </a:r>
          </a:p>
        </p:txBody>
      </p:sp>
    </p:spTree>
    <p:extLst>
      <p:ext uri="{BB962C8B-B14F-4D97-AF65-F5344CB8AC3E}">
        <p14:creationId xmlns:p14="http://schemas.microsoft.com/office/powerpoint/2010/main" val="233389472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172450" cy="994172"/>
          </a:xfrm>
        </p:spPr>
        <p:txBody>
          <a:bodyPr>
            <a:normAutofit fontScale="90000"/>
          </a:bodyPr>
          <a:lstStyle/>
          <a:p>
            <a:pPr algn="ctr"/>
            <a:r>
              <a:rPr lang="en-US" sz="3200" dirty="0">
                <a:solidFill>
                  <a:schemeClr val="bg1"/>
                </a:solidFill>
                <a:latin typeface="+mn-lt"/>
              </a:rPr>
              <a:t>National Public Warning System </a:t>
            </a:r>
            <a:r>
              <a:rPr lang="en-US" sz="3200" dirty="0" smtClean="0">
                <a:solidFill>
                  <a:schemeClr val="bg1"/>
                </a:solidFill>
                <a:latin typeface="+mn-lt"/>
              </a:rPr>
              <a:t/>
            </a:r>
            <a:br>
              <a:rPr lang="en-US" sz="3200" dirty="0" smtClean="0">
                <a:solidFill>
                  <a:schemeClr val="bg1"/>
                </a:solidFill>
                <a:latin typeface="+mn-lt"/>
              </a:rPr>
            </a:br>
            <a:r>
              <a:rPr lang="en-US" sz="3200" dirty="0" smtClean="0">
                <a:solidFill>
                  <a:schemeClr val="bg1"/>
                </a:solidFill>
                <a:latin typeface="+mn-lt"/>
              </a:rPr>
              <a:t>A </a:t>
            </a:r>
            <a:r>
              <a:rPr lang="en-US" sz="3200" dirty="0">
                <a:solidFill>
                  <a:schemeClr val="bg1"/>
                </a:solidFill>
                <a:latin typeface="+mn-lt"/>
              </a:rPr>
              <a:t>Lifeline For Information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7015" y="1591497"/>
            <a:ext cx="2682186" cy="212528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076" t="9545" r="29386" b="12182"/>
          <a:stretch/>
        </p:blipFill>
        <p:spPr>
          <a:xfrm>
            <a:off x="2287774" y="2782111"/>
            <a:ext cx="2731686" cy="304959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474" r="9822"/>
          <a:stretch/>
        </p:blipFill>
        <p:spPr>
          <a:xfrm rot="5400000">
            <a:off x="-16436" y="3020744"/>
            <a:ext cx="3112116" cy="2733596"/>
          </a:xfrm>
          <a:prstGeom prst="rect">
            <a:avLst/>
          </a:prstGeom>
        </p:spPr>
      </p:pic>
      <p:sp>
        <p:nvSpPr>
          <p:cNvPr id="7" name="TextBox 6"/>
          <p:cNvSpPr txBox="1"/>
          <p:nvPr/>
        </p:nvSpPr>
        <p:spPr>
          <a:xfrm>
            <a:off x="5181600" y="1589306"/>
            <a:ext cx="3593591" cy="4278094"/>
          </a:xfrm>
          <a:prstGeom prst="rect">
            <a:avLst/>
          </a:prstGeom>
          <a:noFill/>
          <a:ln>
            <a:solidFill>
              <a:schemeClr val="tx1"/>
            </a:solidFill>
          </a:ln>
        </p:spPr>
        <p:txBody>
          <a:bodyPr wrap="square" rtlCol="0">
            <a:spAutoFit/>
          </a:bodyPr>
          <a:lstStyle/>
          <a:p>
            <a:r>
              <a:rPr lang="en-US" sz="1600" dirty="0" smtClean="0">
                <a:solidFill>
                  <a:prstClr val="white"/>
                </a:solidFill>
              </a:rPr>
              <a:t>Our IPAWS </a:t>
            </a:r>
            <a:r>
              <a:rPr lang="en-US" sz="1600" dirty="0">
                <a:solidFill>
                  <a:prstClr val="white"/>
                </a:solidFill>
              </a:rPr>
              <a:t>Team and </a:t>
            </a:r>
            <a:r>
              <a:rPr lang="en-US" sz="1600" dirty="0" smtClean="0">
                <a:solidFill>
                  <a:prstClr val="white"/>
                </a:solidFill>
              </a:rPr>
              <a:t>contractors </a:t>
            </a:r>
            <a:r>
              <a:rPr lang="en-US" sz="1600" dirty="0">
                <a:solidFill>
                  <a:prstClr val="white"/>
                </a:solidFill>
              </a:rPr>
              <a:t>provided emergency sustainment to the IPAWS National Public Warning System (NPWS) broadcast stations in the </a:t>
            </a:r>
            <a:r>
              <a:rPr lang="en-US" sz="1600" dirty="0" smtClean="0">
                <a:solidFill>
                  <a:prstClr val="white"/>
                </a:solidFill>
              </a:rPr>
              <a:t>US Virgin Islands and Puerto </a:t>
            </a:r>
            <a:r>
              <a:rPr lang="en-US" sz="1600" dirty="0">
                <a:solidFill>
                  <a:prstClr val="white"/>
                </a:solidFill>
              </a:rPr>
              <a:t>Rico in the immediate aftermath of </a:t>
            </a:r>
            <a:r>
              <a:rPr lang="en-US" sz="1600" dirty="0" smtClean="0">
                <a:solidFill>
                  <a:prstClr val="white"/>
                </a:solidFill>
              </a:rPr>
              <a:t>Hurricanes </a:t>
            </a:r>
            <a:r>
              <a:rPr lang="en-US" sz="1600" dirty="0">
                <a:solidFill>
                  <a:prstClr val="white"/>
                </a:solidFill>
              </a:rPr>
              <a:t>Irma and Maria.  The NPWS stations, </a:t>
            </a:r>
            <a:r>
              <a:rPr lang="en-US" sz="1600" dirty="0" smtClean="0">
                <a:solidFill>
                  <a:prstClr val="white"/>
                </a:solidFill>
              </a:rPr>
              <a:t>WSTA in </a:t>
            </a:r>
            <a:r>
              <a:rPr lang="en-US" sz="1600" dirty="0">
                <a:solidFill>
                  <a:prstClr val="white"/>
                </a:solidFill>
              </a:rPr>
              <a:t>St. Thomas and WKAQ in San Juan were the only broadcast stations on the air during landfall of these storms and continue to provide life-saving information to over 3.5 million residents in the islands.  We also facilitated the provision and distribution of over 10,000 portable radios with spare batteries for distribution to the public</a:t>
            </a:r>
            <a:r>
              <a:rPr lang="en-US" sz="1600" dirty="0" smtClean="0">
                <a:solidFill>
                  <a:prstClr val="white"/>
                </a:solidFill>
              </a:rPr>
              <a:t>.</a:t>
            </a:r>
            <a:endParaRPr lang="en-US" sz="1600" dirty="0">
              <a:solidFill>
                <a:prstClr val="white"/>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330" y="1564502"/>
            <a:ext cx="2968355" cy="2279074"/>
          </a:xfrm>
          <a:prstGeom prst="rect">
            <a:avLst/>
          </a:prstGeom>
        </p:spPr>
      </p:pic>
    </p:spTree>
    <p:extLst>
      <p:ext uri="{BB962C8B-B14F-4D97-AF65-F5344CB8AC3E}">
        <p14:creationId xmlns:p14="http://schemas.microsoft.com/office/powerpoint/2010/main" val="356375827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69" y="626493"/>
            <a:ext cx="3131331" cy="4800931"/>
          </a:xfrm>
          <a:prstGeom prst="rect">
            <a:avLst/>
          </a:prstGeom>
        </p:spPr>
      </p:pic>
      <p:sp>
        <p:nvSpPr>
          <p:cNvPr id="4" name="TextBox 3"/>
          <p:cNvSpPr txBox="1"/>
          <p:nvPr/>
        </p:nvSpPr>
        <p:spPr>
          <a:xfrm>
            <a:off x="-76200" y="152400"/>
            <a:ext cx="9144000" cy="584775"/>
          </a:xfrm>
          <a:prstGeom prst="rect">
            <a:avLst/>
          </a:prstGeom>
          <a:noFill/>
        </p:spPr>
        <p:txBody>
          <a:bodyPr wrap="square" rtlCol="0">
            <a:spAutoFit/>
          </a:bodyPr>
          <a:lstStyle/>
          <a:p>
            <a:pPr algn="ctr" fontAlgn="auto">
              <a:spcBef>
                <a:spcPts val="0"/>
              </a:spcBef>
              <a:spcAft>
                <a:spcPts val="0"/>
              </a:spcAft>
            </a:pPr>
            <a:r>
              <a:rPr lang="en-US" sz="3200" dirty="0">
                <a:solidFill>
                  <a:prstClr val="white"/>
                </a:solidFill>
                <a:latin typeface="Calibri" panose="020F0502020204030204"/>
              </a:rPr>
              <a:t>WEAs Sent </a:t>
            </a:r>
            <a:r>
              <a:rPr lang="en-US" sz="3200" dirty="0" smtClean="0">
                <a:solidFill>
                  <a:prstClr val="white"/>
                </a:solidFill>
                <a:latin typeface="Calibri" panose="020F0502020204030204"/>
              </a:rPr>
              <a:t>During California Wild Fires</a:t>
            </a:r>
            <a:endParaRPr lang="en-US" sz="3200" dirty="0">
              <a:solidFill>
                <a:prstClr val="white"/>
              </a:solidFill>
              <a:latin typeface="Calibri" panose="020F0502020204030204"/>
            </a:endParaRPr>
          </a:p>
        </p:txBody>
      </p:sp>
      <p:sp>
        <p:nvSpPr>
          <p:cNvPr id="5" name="Rectangular Callout 4"/>
          <p:cNvSpPr/>
          <p:nvPr/>
        </p:nvSpPr>
        <p:spPr>
          <a:xfrm>
            <a:off x="2743767" y="5203680"/>
            <a:ext cx="1752033" cy="1044720"/>
          </a:xfrm>
          <a:prstGeom prst="wedgeRectCallout">
            <a:avLst>
              <a:gd name="adj1" fmla="val -44311"/>
              <a:gd name="adj2" fmla="val -107556"/>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1000" dirty="0">
                <a:solidFill>
                  <a:prstClr val="white"/>
                </a:solidFill>
              </a:rPr>
              <a:t>Evacuation UPDATE!  Shelter in Place or go to the Community Center on Wolf Creek Road. </a:t>
            </a:r>
          </a:p>
          <a:p>
            <a:pPr algn="ctr" fontAlgn="auto">
              <a:spcBef>
                <a:spcPts val="0"/>
              </a:spcBef>
              <a:spcAft>
                <a:spcPts val="0"/>
              </a:spcAft>
            </a:pPr>
            <a:r>
              <a:rPr lang="en-US" sz="800" dirty="0">
                <a:solidFill>
                  <a:prstClr val="white"/>
                </a:solidFill>
              </a:rPr>
              <a:t>-CA Lake County Sheriff's Office of Emergency Services </a:t>
            </a:r>
          </a:p>
        </p:txBody>
      </p:sp>
      <p:sp>
        <p:nvSpPr>
          <p:cNvPr id="6" name="Rectangular Callout 5"/>
          <p:cNvSpPr/>
          <p:nvPr/>
        </p:nvSpPr>
        <p:spPr>
          <a:xfrm>
            <a:off x="2667000" y="1524000"/>
            <a:ext cx="1862064" cy="937182"/>
          </a:xfrm>
          <a:prstGeom prst="wedgeRectCallout">
            <a:avLst>
              <a:gd name="adj1" fmla="val -90833"/>
              <a:gd name="adj2" fmla="val 62500"/>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1000" dirty="0">
                <a:solidFill>
                  <a:prstClr val="white"/>
                </a:solidFill>
              </a:rPr>
              <a:t>Mandatory Evacuations for Orange Park Acres, North Tustin, East Orange. Monitor media. </a:t>
            </a:r>
          </a:p>
          <a:p>
            <a:pPr algn="ctr" fontAlgn="auto">
              <a:spcBef>
                <a:spcPts val="0"/>
              </a:spcBef>
              <a:spcAft>
                <a:spcPts val="0"/>
              </a:spcAft>
            </a:pPr>
            <a:r>
              <a:rPr lang="en-US" sz="800" dirty="0">
                <a:solidFill>
                  <a:prstClr val="white"/>
                </a:solidFill>
              </a:rPr>
              <a:t>-CA Orange County </a:t>
            </a:r>
          </a:p>
        </p:txBody>
      </p:sp>
      <p:sp>
        <p:nvSpPr>
          <p:cNvPr id="7" name="Rectangular Callout 6"/>
          <p:cNvSpPr/>
          <p:nvPr/>
        </p:nvSpPr>
        <p:spPr>
          <a:xfrm>
            <a:off x="145268" y="5115581"/>
            <a:ext cx="1650345" cy="1209019"/>
          </a:xfrm>
          <a:prstGeom prst="wedgeRectCallout">
            <a:avLst>
              <a:gd name="adj1" fmla="val -6986"/>
              <a:gd name="adj2" fmla="val -163082"/>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1000" dirty="0">
                <a:solidFill>
                  <a:prstClr val="white"/>
                </a:solidFill>
              </a:rPr>
              <a:t>Evacuation center open at 10 Avenue of the Flags, San Rafael for Napa/Sonoma fire evacuees</a:t>
            </a:r>
          </a:p>
          <a:p>
            <a:pPr algn="ctr" fontAlgn="auto">
              <a:spcBef>
                <a:spcPts val="0"/>
              </a:spcBef>
              <a:spcAft>
                <a:spcPts val="0"/>
              </a:spcAft>
            </a:pPr>
            <a:r>
              <a:rPr lang="en-US" sz="800" dirty="0">
                <a:solidFill>
                  <a:prstClr val="white"/>
                </a:solidFill>
              </a:rPr>
              <a:t>- CA Marin County Sheriff's Office of Emergency Services </a:t>
            </a:r>
          </a:p>
        </p:txBody>
      </p:sp>
      <p:sp>
        <p:nvSpPr>
          <p:cNvPr id="8" name="Rectangular Callout 7"/>
          <p:cNvSpPr/>
          <p:nvPr/>
        </p:nvSpPr>
        <p:spPr>
          <a:xfrm>
            <a:off x="3056908" y="2667000"/>
            <a:ext cx="1362692" cy="1803228"/>
          </a:xfrm>
          <a:prstGeom prst="wedgeRectCallout">
            <a:avLst>
              <a:gd name="adj1" fmla="val -118900"/>
              <a:gd name="adj2" fmla="val -42418"/>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r>
              <a:rPr lang="en-US" sz="1000" dirty="0">
                <a:solidFill>
                  <a:prstClr val="white"/>
                </a:solidFill>
              </a:rPr>
              <a:t>Mandatory evacuations for </a:t>
            </a:r>
            <a:r>
              <a:rPr lang="en-US" sz="1000" dirty="0" err="1">
                <a:solidFill>
                  <a:prstClr val="white"/>
                </a:solidFill>
              </a:rPr>
              <a:t>Sulpher</a:t>
            </a:r>
            <a:r>
              <a:rPr lang="en-US" sz="1000" dirty="0">
                <a:solidFill>
                  <a:prstClr val="white"/>
                </a:solidFill>
              </a:rPr>
              <a:t> Fire. Elem Colony &amp;amp; N. Clearlake Shelter @ Twin Pines. </a:t>
            </a:r>
          </a:p>
          <a:p>
            <a:pPr algn="ctr" fontAlgn="auto">
              <a:spcBef>
                <a:spcPts val="0"/>
              </a:spcBef>
              <a:spcAft>
                <a:spcPts val="0"/>
              </a:spcAft>
            </a:pPr>
            <a:r>
              <a:rPr lang="en-US" sz="800" dirty="0">
                <a:solidFill>
                  <a:prstClr val="white"/>
                </a:solidFill>
              </a:rPr>
              <a:t>- CA Lake County Sheriff's Office of Emergency Services </a:t>
            </a:r>
          </a:p>
        </p:txBody>
      </p:sp>
      <p:sp>
        <p:nvSpPr>
          <p:cNvPr id="9" name="TextBox 8"/>
          <p:cNvSpPr txBox="1"/>
          <p:nvPr/>
        </p:nvSpPr>
        <p:spPr>
          <a:xfrm>
            <a:off x="4671558" y="1124664"/>
            <a:ext cx="4167642" cy="5047536"/>
          </a:xfrm>
          <a:prstGeom prst="rect">
            <a:avLst/>
          </a:prstGeom>
          <a:noFill/>
        </p:spPr>
        <p:txBody>
          <a:bodyPr wrap="square" rtlCol="0">
            <a:spAutoFit/>
          </a:bodyPr>
          <a:lstStyle/>
          <a:p>
            <a:pPr fontAlgn="auto">
              <a:spcBef>
                <a:spcPts val="0"/>
              </a:spcBef>
              <a:spcAft>
                <a:spcPts val="0"/>
              </a:spcAft>
            </a:pPr>
            <a:r>
              <a:rPr lang="en-US" sz="1200" dirty="0" smtClean="0">
                <a:solidFill>
                  <a:prstClr val="white"/>
                </a:solidFill>
                <a:latin typeface="Calibri" panose="020F0502020204030204"/>
              </a:rPr>
              <a:t>Four </a:t>
            </a:r>
            <a:r>
              <a:rPr lang="en-US" sz="1200" dirty="0">
                <a:solidFill>
                  <a:prstClr val="white"/>
                </a:solidFill>
                <a:latin typeface="Calibri" panose="020F0502020204030204"/>
              </a:rPr>
              <a:t>WEAs were issued to warn California residents about wildfire danger. </a:t>
            </a:r>
            <a:r>
              <a:rPr lang="en-US" sz="1200" dirty="0" smtClean="0">
                <a:solidFill>
                  <a:prstClr val="white"/>
                </a:solidFill>
                <a:latin typeface="Calibri" panose="020F0502020204030204"/>
              </a:rPr>
              <a:t> Not </a:t>
            </a:r>
            <a:r>
              <a:rPr lang="en-US" sz="1200" dirty="0">
                <a:solidFill>
                  <a:prstClr val="white"/>
                </a:solidFill>
                <a:latin typeface="Calibri" panose="020F0502020204030204"/>
              </a:rPr>
              <a:t>one of the confirmed California fire-related deaths occurred in Lake County. Fatalities were recorded in counties that did not issue a WEA suggesting the warning may have contributed to saving lives. Lake County did have a smaller area impacted by the fire compared to neighboring counties. </a:t>
            </a:r>
          </a:p>
          <a:p>
            <a:pPr fontAlgn="auto">
              <a:spcBef>
                <a:spcPts val="0"/>
              </a:spcBef>
              <a:spcAft>
                <a:spcPts val="0"/>
              </a:spcAft>
            </a:pPr>
            <a:endParaRPr lang="en-US" sz="1200" dirty="0">
              <a:solidFill>
                <a:prstClr val="white"/>
              </a:solidFill>
              <a:latin typeface="Calibri" panose="020F0502020204030204"/>
            </a:endParaRPr>
          </a:p>
          <a:p>
            <a:pPr fontAlgn="auto">
              <a:spcBef>
                <a:spcPts val="0"/>
              </a:spcBef>
              <a:spcAft>
                <a:spcPts val="0"/>
              </a:spcAft>
            </a:pPr>
            <a:r>
              <a:rPr lang="en-US" sz="1200" dirty="0">
                <a:solidFill>
                  <a:prstClr val="white"/>
                </a:solidFill>
                <a:latin typeface="Calibri" panose="020F0502020204030204"/>
              </a:rPr>
              <a:t>Residents in four counties impacted by the wildfires did not receive a WEA. These include counties that are authorized IPAWS alerting authorities: Sonoma County Fire and Emergency Services Department, and Mendocino County Sheriff's Office. Yuba and Napa counties are not alerting authorities, but the CA OEM could have issued alerts for their areas (if their digital cert was operational) but did not do so. </a:t>
            </a:r>
          </a:p>
          <a:p>
            <a:pPr fontAlgn="auto">
              <a:spcBef>
                <a:spcPts val="0"/>
              </a:spcBef>
              <a:spcAft>
                <a:spcPts val="0"/>
              </a:spcAft>
            </a:pPr>
            <a:endParaRPr lang="en-US" sz="1200" dirty="0">
              <a:solidFill>
                <a:prstClr val="white"/>
              </a:solidFill>
              <a:latin typeface="Calibri" panose="020F0502020204030204"/>
            </a:endParaRPr>
          </a:p>
          <a:p>
            <a:pPr fontAlgn="auto">
              <a:spcBef>
                <a:spcPts val="0"/>
              </a:spcBef>
              <a:spcAft>
                <a:spcPts val="0"/>
              </a:spcAft>
            </a:pPr>
            <a:r>
              <a:rPr lang="en-US" sz="1200" dirty="0">
                <a:solidFill>
                  <a:prstClr val="white"/>
                </a:solidFill>
                <a:latin typeface="Calibri" panose="020F0502020204030204"/>
              </a:rPr>
              <a:t>Strong public appetite to receive timely and actionable wildfire alerts was demonstrated by the large number who signed up for the subscription based messages. For example, Napa County with a population of 140,000 reported an increase in subscribers to their </a:t>
            </a:r>
            <a:r>
              <a:rPr lang="en-US" sz="1200" dirty="0" err="1">
                <a:solidFill>
                  <a:prstClr val="white"/>
                </a:solidFill>
                <a:latin typeface="Calibri" panose="020F0502020204030204"/>
              </a:rPr>
              <a:t>Nixle</a:t>
            </a:r>
            <a:r>
              <a:rPr lang="en-US" sz="1200" dirty="0">
                <a:solidFill>
                  <a:prstClr val="white"/>
                </a:solidFill>
                <a:latin typeface="Calibri" panose="020F0502020204030204"/>
              </a:rPr>
              <a:t> service from 20,000 before the fires </a:t>
            </a:r>
            <a:r>
              <a:rPr lang="en-US" sz="1200" dirty="0" smtClean="0">
                <a:solidFill>
                  <a:prstClr val="white"/>
                </a:solidFill>
                <a:latin typeface="Calibri" panose="020F0502020204030204"/>
              </a:rPr>
              <a:t>to 135,000 in the aftermath. </a:t>
            </a:r>
            <a:endParaRPr lang="en-US" sz="1200" dirty="0">
              <a:solidFill>
                <a:prstClr val="white"/>
              </a:solidFill>
              <a:latin typeface="Calibri" panose="020F0502020204030204"/>
            </a:endParaRPr>
          </a:p>
          <a:p>
            <a:pPr fontAlgn="auto">
              <a:spcBef>
                <a:spcPts val="0"/>
              </a:spcBef>
              <a:spcAft>
                <a:spcPts val="0"/>
              </a:spcAft>
            </a:pPr>
            <a:endParaRPr lang="en-US" sz="1200" dirty="0">
              <a:solidFill>
                <a:prstClr val="white"/>
              </a:solidFill>
              <a:latin typeface="Calibri" panose="020F0502020204030204"/>
            </a:endParaRPr>
          </a:p>
          <a:p>
            <a:pPr fontAlgn="auto">
              <a:spcBef>
                <a:spcPts val="0"/>
              </a:spcBef>
              <a:spcAft>
                <a:spcPts val="0"/>
              </a:spcAft>
            </a:pPr>
            <a:r>
              <a:rPr lang="en-US" sz="1200" dirty="0">
                <a:solidFill>
                  <a:prstClr val="white"/>
                </a:solidFill>
                <a:latin typeface="Calibri" panose="020F0502020204030204"/>
              </a:rPr>
              <a:t>The IPAWS PMO encourages states to establish coordination policies with local jurisdictions to ensure alerts can be sent on their behalf if they are not an alerting authority or are unable to issue </a:t>
            </a:r>
            <a:r>
              <a:rPr lang="en-US" sz="1200" dirty="0" smtClean="0">
                <a:solidFill>
                  <a:prstClr val="white"/>
                </a:solidFill>
                <a:latin typeface="Calibri" panose="020F0502020204030204"/>
              </a:rPr>
              <a:t>alerts and warning.</a:t>
            </a:r>
            <a:endParaRPr lang="en-US" sz="1200" dirty="0">
              <a:solidFill>
                <a:prstClr val="white"/>
              </a:solidFill>
              <a:latin typeface="Calibri" panose="020F0502020204030204"/>
            </a:endParaRPr>
          </a:p>
        </p:txBody>
      </p:sp>
    </p:spTree>
    <p:extLst>
      <p:ext uri="{BB962C8B-B14F-4D97-AF65-F5344CB8AC3E}">
        <p14:creationId xmlns:p14="http://schemas.microsoft.com/office/powerpoint/2010/main" val="88055721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1003350"/>
            <a:ext cx="6172200" cy="857250"/>
          </a:xfrm>
        </p:spPr>
        <p:txBody>
          <a:bodyPr/>
          <a:lstStyle/>
          <a:p>
            <a:r>
              <a:rPr lang="en-US" sz="1800" b="1" dirty="0"/>
              <a:t>WILDFIRE EVACUATIONS IN SAN LUIS OBISPO COUNTY, CA</a:t>
            </a:r>
          </a:p>
        </p:txBody>
      </p:sp>
      <p:sp>
        <p:nvSpPr>
          <p:cNvPr id="3" name="Content Placeholder 2"/>
          <p:cNvSpPr>
            <a:spLocks noGrp="1"/>
          </p:cNvSpPr>
          <p:nvPr>
            <p:ph sz="half" idx="1"/>
          </p:nvPr>
        </p:nvSpPr>
        <p:spPr>
          <a:xfrm>
            <a:off x="1541859" y="1972744"/>
            <a:ext cx="3028950" cy="3394472"/>
          </a:xfrm>
        </p:spPr>
        <p:txBody>
          <a:bodyPr/>
          <a:lstStyle/>
          <a:p>
            <a:pPr>
              <a:buClr>
                <a:schemeClr val="tx1"/>
              </a:buClr>
            </a:pPr>
            <a:r>
              <a:rPr lang="en-US" sz="1350" dirty="0"/>
              <a:t>Wildfires swept across over 40,000 acres in San Luis Obispo County, destroying 48 homes.</a:t>
            </a:r>
          </a:p>
          <a:p>
            <a:r>
              <a:rPr lang="en-US" sz="1350" dirty="0"/>
              <a:t>Emergency officials sent three WEAs to people in specific areas of the fire advising them to evacuate.</a:t>
            </a:r>
          </a:p>
          <a:p>
            <a:r>
              <a:rPr lang="en-US" sz="1350" dirty="0"/>
              <a:t>One emergency official said the WEAs had produced “excellent results,” noting that a WEA sent at 7:50pm Sunday evening was received by a local citizen and re-posted to social media shortly after.  </a:t>
            </a:r>
          </a:p>
        </p:txBody>
      </p:sp>
      <p:pic>
        <p:nvPicPr>
          <p:cNvPr id="7" name="Picture 2" descr="Chimney Fire map for Aug. 31, 2016."/>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tretch>
            <a:fillRect/>
          </a:stretch>
        </p:blipFill>
        <p:spPr bwMode="auto">
          <a:xfrm>
            <a:off x="4698747" y="2916499"/>
            <a:ext cx="3028950" cy="19845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29151" y="4901093"/>
            <a:ext cx="1840225" cy="607602"/>
          </a:xfrm>
          <a:prstGeom prst="rect">
            <a:avLst/>
          </a:prstGeom>
          <a:noFill/>
        </p:spPr>
        <p:txBody>
          <a:bodyPr wrap="square" rtlCol="0">
            <a:spAutoFit/>
          </a:bodyPr>
          <a:lstStyle/>
          <a:p>
            <a:r>
              <a:rPr lang="en-US" dirty="0"/>
              <a:t>Photo courtesy of calfireslo.org </a:t>
            </a:r>
          </a:p>
        </p:txBody>
      </p:sp>
      <p:sp>
        <p:nvSpPr>
          <p:cNvPr id="9" name="TextBox 8"/>
          <p:cNvSpPr txBox="1"/>
          <p:nvPr/>
        </p:nvSpPr>
        <p:spPr>
          <a:xfrm>
            <a:off x="4698747" y="1972743"/>
            <a:ext cx="3835653" cy="1154483"/>
          </a:xfrm>
          <a:prstGeom prst="rect">
            <a:avLst/>
          </a:prstGeom>
          <a:noFill/>
        </p:spPr>
        <p:txBody>
          <a:bodyPr wrap="square" rtlCol="0">
            <a:spAutoFit/>
          </a:bodyPr>
          <a:lstStyle/>
          <a:p>
            <a:pPr marL="176213" indent="-176213" eaLnBrk="0" hangingPunct="0">
              <a:lnSpc>
                <a:spcPct val="100000"/>
              </a:lnSpc>
              <a:spcBef>
                <a:spcPts val="0"/>
              </a:spcBef>
              <a:buClr>
                <a:srgbClr val="0B1F65"/>
              </a:buClr>
              <a:buFont typeface="Webdings" pitchFamily="18" charset="2"/>
              <a:buChar char="4"/>
            </a:pPr>
            <a:r>
              <a:rPr lang="en-US" sz="1400" kern="0" dirty="0">
                <a:solidFill>
                  <a:srgbClr val="000000"/>
                </a:solidFill>
                <a:latin typeface="Arial"/>
              </a:rPr>
              <a:t>Officials coordinated WEA messages with neighboring Monterey County to manage </a:t>
            </a:r>
            <a:r>
              <a:rPr lang="en-US" sz="1400" kern="0" dirty="0" smtClean="0">
                <a:solidFill>
                  <a:srgbClr val="000000"/>
                </a:solidFill>
                <a:latin typeface="Arial"/>
              </a:rPr>
              <a:t>evacuations</a:t>
            </a:r>
          </a:p>
          <a:p>
            <a:pPr eaLnBrk="0" hangingPunct="0">
              <a:lnSpc>
                <a:spcPct val="100000"/>
              </a:lnSpc>
              <a:spcBef>
                <a:spcPts val="0"/>
              </a:spcBef>
              <a:buClr>
                <a:srgbClr val="0B1F65"/>
              </a:buClr>
            </a:pPr>
            <a:r>
              <a:rPr lang="en-US" sz="1400" kern="0" dirty="0">
                <a:solidFill>
                  <a:srgbClr val="000000"/>
                </a:solidFill>
                <a:latin typeface="Arial"/>
              </a:rPr>
              <a:t>	</a:t>
            </a:r>
            <a:r>
              <a:rPr lang="en-US" sz="1100" kern="0" dirty="0" smtClean="0">
                <a:solidFill>
                  <a:srgbClr val="000000"/>
                </a:solidFill>
                <a:latin typeface="Arial"/>
              </a:rPr>
              <a:t>August </a:t>
            </a:r>
            <a:r>
              <a:rPr lang="en-US" sz="1100" kern="0" dirty="0">
                <a:solidFill>
                  <a:srgbClr val="000000"/>
                </a:solidFill>
                <a:latin typeface="Arial"/>
              </a:rPr>
              <a:t>2016)</a:t>
            </a:r>
          </a:p>
          <a:p>
            <a:endParaRPr lang="en-US" sz="1400" dirty="0"/>
          </a:p>
        </p:txBody>
      </p:sp>
      <p:sp>
        <p:nvSpPr>
          <p:cNvPr id="4" name="Rectangle 3"/>
          <p:cNvSpPr/>
          <p:nvPr/>
        </p:nvSpPr>
        <p:spPr>
          <a:xfrm>
            <a:off x="1143000" y="4989806"/>
            <a:ext cx="7772400" cy="836511"/>
          </a:xfrm>
          <a:prstGeom prst="rect">
            <a:avLst/>
          </a:prstGeom>
        </p:spPr>
        <p:txBody>
          <a:bodyPr wrap="square">
            <a:spAutoFit/>
          </a:bodyPr>
          <a:lstStyle/>
          <a:p>
            <a:r>
              <a:rPr lang="en-US" sz="1200" dirty="0" smtClean="0">
                <a:solidFill>
                  <a:srgbClr val="FF0000"/>
                </a:solidFill>
              </a:rPr>
              <a:t>“Evacuation </a:t>
            </a:r>
            <a:r>
              <a:rPr lang="en-US" sz="1200" dirty="0">
                <a:solidFill>
                  <a:srgbClr val="FF0000"/>
                </a:solidFill>
              </a:rPr>
              <a:t>ORDER for </a:t>
            </a:r>
            <a:r>
              <a:rPr lang="en-US" sz="1200" dirty="0" err="1">
                <a:solidFill>
                  <a:srgbClr val="FF0000"/>
                </a:solidFill>
              </a:rPr>
              <a:t>OakShores</a:t>
            </a:r>
            <a:r>
              <a:rPr lang="en-US" sz="1200" dirty="0">
                <a:solidFill>
                  <a:srgbClr val="FF0000"/>
                </a:solidFill>
              </a:rPr>
              <a:t>, X-Cove, </a:t>
            </a:r>
            <a:r>
              <a:rPr lang="en-US" sz="1200" dirty="0" err="1">
                <a:solidFill>
                  <a:srgbClr val="FF0000"/>
                </a:solidFill>
              </a:rPr>
              <a:t>CalShasta</a:t>
            </a:r>
            <a:r>
              <a:rPr lang="en-US" sz="1200" dirty="0">
                <a:solidFill>
                  <a:srgbClr val="FF0000"/>
                </a:solidFill>
              </a:rPr>
              <a:t>, </a:t>
            </a:r>
            <a:r>
              <a:rPr lang="en-US" sz="1200" dirty="0" err="1">
                <a:solidFill>
                  <a:srgbClr val="FF0000"/>
                </a:solidFill>
              </a:rPr>
              <a:t>RanchoDeLago</a:t>
            </a:r>
            <a:r>
              <a:rPr lang="en-US" sz="1200" dirty="0">
                <a:solidFill>
                  <a:srgbClr val="FF0000"/>
                </a:solidFill>
              </a:rPr>
              <a:t> &amp; </a:t>
            </a:r>
            <a:r>
              <a:rPr lang="en-US" sz="1200" dirty="0" err="1">
                <a:solidFill>
                  <a:srgbClr val="FF0000"/>
                </a:solidFill>
              </a:rPr>
              <a:t>SoShoreVillage</a:t>
            </a:r>
            <a:r>
              <a:rPr lang="en-US" sz="1200" dirty="0">
                <a:solidFill>
                  <a:srgbClr val="FF0000"/>
                </a:solidFill>
              </a:rPr>
              <a:t>. EVAC </a:t>
            </a:r>
            <a:r>
              <a:rPr lang="en-US" sz="1200" dirty="0" smtClean="0">
                <a:solidFill>
                  <a:srgbClr val="FF0000"/>
                </a:solidFill>
              </a:rPr>
              <a:t>NOW”</a:t>
            </a:r>
            <a:endParaRPr lang="en-US" sz="1200" dirty="0">
              <a:solidFill>
                <a:srgbClr val="FF0000"/>
              </a:solidFill>
            </a:endParaRPr>
          </a:p>
          <a:p>
            <a:endParaRPr lang="en-US" sz="800" dirty="0" smtClean="0">
              <a:solidFill>
                <a:srgbClr val="FF0000"/>
              </a:solidFill>
            </a:endParaRPr>
          </a:p>
          <a:p>
            <a:r>
              <a:rPr lang="en-US" sz="1200" dirty="0" smtClean="0">
                <a:solidFill>
                  <a:srgbClr val="FF0000"/>
                </a:solidFill>
              </a:rPr>
              <a:t>“EVAC </a:t>
            </a:r>
            <a:r>
              <a:rPr lang="en-US" sz="1200" dirty="0" err="1">
                <a:solidFill>
                  <a:srgbClr val="FF0000"/>
                </a:solidFill>
              </a:rPr>
              <a:t>ORDER:BeeRock,x-MasCove</a:t>
            </a:r>
            <a:r>
              <a:rPr lang="en-US" sz="1200" dirty="0">
                <a:solidFill>
                  <a:srgbClr val="FF0000"/>
                </a:solidFill>
              </a:rPr>
              <a:t>&amp; </a:t>
            </a:r>
            <a:r>
              <a:rPr lang="en-US" sz="1200" dirty="0" err="1">
                <a:solidFill>
                  <a:srgbClr val="FF0000"/>
                </a:solidFill>
              </a:rPr>
              <a:t>OakShores</a:t>
            </a:r>
            <a:r>
              <a:rPr lang="en-US" sz="1200" dirty="0">
                <a:solidFill>
                  <a:srgbClr val="FF0000"/>
                </a:solidFill>
              </a:rPr>
              <a:t> GoEASTonG14 past </a:t>
            </a:r>
            <a:r>
              <a:rPr lang="en-US" sz="1200" dirty="0" err="1">
                <a:solidFill>
                  <a:srgbClr val="FF0000"/>
                </a:solidFill>
              </a:rPr>
              <a:t>NaciDam</a:t>
            </a:r>
            <a:r>
              <a:rPr lang="en-US" sz="1200" dirty="0">
                <a:solidFill>
                  <a:srgbClr val="FF0000"/>
                </a:solidFill>
              </a:rPr>
              <a:t>. </a:t>
            </a:r>
            <a:r>
              <a:rPr lang="en-US" sz="1200" dirty="0" err="1">
                <a:solidFill>
                  <a:srgbClr val="FF0000"/>
                </a:solidFill>
              </a:rPr>
              <a:t>FailureMayPrevEscape</a:t>
            </a:r>
            <a:r>
              <a:rPr lang="en-US" sz="1200" dirty="0">
                <a:solidFill>
                  <a:srgbClr val="FF0000"/>
                </a:solidFill>
              </a:rPr>
              <a:t> </a:t>
            </a:r>
            <a:r>
              <a:rPr lang="en-US" sz="1200" dirty="0" smtClean="0">
                <a:solidFill>
                  <a:srgbClr val="FF0000"/>
                </a:solidFill>
              </a:rPr>
              <a:t>L8r”</a:t>
            </a:r>
            <a:endParaRPr lang="en-US" sz="1200" dirty="0">
              <a:solidFill>
                <a:srgbClr val="FF0000"/>
              </a:solidFill>
            </a:endParaRPr>
          </a:p>
          <a:p>
            <a:endParaRPr lang="en-US" sz="800" dirty="0" smtClean="0">
              <a:solidFill>
                <a:srgbClr val="FF0000"/>
              </a:solidFill>
            </a:endParaRPr>
          </a:p>
          <a:p>
            <a:r>
              <a:rPr lang="en-US" sz="1200" dirty="0" smtClean="0">
                <a:solidFill>
                  <a:srgbClr val="FF0000"/>
                </a:solidFill>
              </a:rPr>
              <a:t>“Tule </a:t>
            </a:r>
            <a:r>
              <a:rPr lang="en-US" sz="1200" dirty="0">
                <a:solidFill>
                  <a:srgbClr val="FF0000"/>
                </a:solidFill>
              </a:rPr>
              <a:t>Road residents only, evacuate now due to a brush fire moving toward Tule road</a:t>
            </a:r>
            <a:r>
              <a:rPr lang="en-US" sz="1200" dirty="0" smtClean="0">
                <a:solidFill>
                  <a:srgbClr val="FF0000"/>
                </a:solidFill>
              </a:rPr>
              <a:t>.”</a:t>
            </a:r>
            <a:endParaRPr lang="en-US" sz="1200" dirty="0">
              <a:solidFill>
                <a:srgbClr val="FF0000"/>
              </a:solidFill>
            </a:endParaRPr>
          </a:p>
        </p:txBody>
      </p:sp>
      <p:sp>
        <p:nvSpPr>
          <p:cNvPr id="8" name="Title 8"/>
          <p:cNvSpPr txBox="1">
            <a:spLocks/>
          </p:cNvSpPr>
          <p:nvPr/>
        </p:nvSpPr>
        <p:spPr bwMode="auto">
          <a:xfrm>
            <a:off x="381000" y="3048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a:lstStyle>
          <a:p>
            <a:r>
              <a:rPr lang="en-US" sz="3600" kern="0" dirty="0" smtClean="0">
                <a:latin typeface="Cambria" panose="02040503050406030204" pitchFamily="18" charset="0"/>
              </a:rPr>
              <a:t>IPAWS Use Case</a:t>
            </a:r>
            <a:endParaRPr lang="en-US" sz="3600" kern="0" dirty="0">
              <a:latin typeface="Cambria" panose="02040503050406030204" pitchFamily="18" charset="0"/>
            </a:endParaRPr>
          </a:p>
        </p:txBody>
      </p:sp>
      <p:sp>
        <p:nvSpPr>
          <p:cNvPr id="10" name="Slide Number Placeholder 9"/>
          <p:cNvSpPr>
            <a:spLocks noGrp="1"/>
          </p:cNvSpPr>
          <p:nvPr>
            <p:ph type="sldNum" idx="10"/>
          </p:nvPr>
        </p:nvSpPr>
        <p:spPr/>
        <p:txBody>
          <a:bodyPr/>
          <a:lstStyle/>
          <a:p>
            <a:fld id="{86F5725E-DD22-4A0F-8285-9046EAC05BA8}" type="slidenum">
              <a:rPr lang="en-GB" smtClean="0"/>
              <a:pPr/>
              <a:t>26</a:t>
            </a:fld>
            <a:endParaRPr lang="en-GB" dirty="0"/>
          </a:p>
        </p:txBody>
      </p:sp>
    </p:spTree>
    <p:extLst>
      <p:ext uri="{BB962C8B-B14F-4D97-AF65-F5344CB8AC3E}">
        <p14:creationId xmlns:p14="http://schemas.microsoft.com/office/powerpoint/2010/main" val="3493027283"/>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820" y="978366"/>
            <a:ext cx="6222206" cy="628650"/>
          </a:xfrm>
        </p:spPr>
        <p:txBody>
          <a:bodyPr/>
          <a:lstStyle/>
          <a:p>
            <a:r>
              <a:rPr lang="en-US" sz="1800" dirty="0"/>
              <a:t>GUNMAN STANDOFF</a:t>
            </a:r>
          </a:p>
        </p:txBody>
      </p:sp>
      <p:sp>
        <p:nvSpPr>
          <p:cNvPr id="4" name="Content Placeholder 3"/>
          <p:cNvSpPr>
            <a:spLocks noGrp="1"/>
          </p:cNvSpPr>
          <p:nvPr>
            <p:ph sz="half" idx="2"/>
          </p:nvPr>
        </p:nvSpPr>
        <p:spPr>
          <a:xfrm>
            <a:off x="4708923" y="1429790"/>
            <a:ext cx="2977753" cy="3143250"/>
          </a:xfrm>
        </p:spPr>
        <p:txBody>
          <a:bodyPr/>
          <a:lstStyle/>
          <a:p>
            <a:pPr>
              <a:spcBef>
                <a:spcPts val="0"/>
              </a:spcBef>
            </a:pPr>
            <a:endParaRPr lang="en-US" sz="1350" dirty="0"/>
          </a:p>
          <a:p>
            <a:pPr>
              <a:spcBef>
                <a:spcPts val="0"/>
              </a:spcBef>
            </a:pPr>
            <a:r>
              <a:rPr lang="en-US" sz="1350" dirty="0"/>
              <a:t>"We used some new technology through hyper-reach, and notified people via landline phones and </a:t>
            </a:r>
            <a:r>
              <a:rPr lang="en-US" sz="1350" b="1" dirty="0"/>
              <a:t>blasted out a messages to cell phones in the area that we did have a person in the area with a high powered rifle and to stay in their residence and to lock their residence and to call if they have any problems,"</a:t>
            </a:r>
            <a:r>
              <a:rPr lang="en-US" sz="1350" dirty="0"/>
              <a:t> said Livingston County Undersheriff Matthew Bean.</a:t>
            </a:r>
          </a:p>
          <a:p>
            <a:pPr marL="0" indent="0">
              <a:spcBef>
                <a:spcPts val="0"/>
              </a:spcBef>
              <a:buNone/>
            </a:pPr>
            <a:r>
              <a:rPr lang="en-US" sz="1350" dirty="0"/>
              <a:t>  </a:t>
            </a:r>
          </a:p>
        </p:txBody>
      </p:sp>
      <p:sp>
        <p:nvSpPr>
          <p:cNvPr id="3" name="TextBox 2"/>
          <p:cNvSpPr txBox="1"/>
          <p:nvPr/>
        </p:nvSpPr>
        <p:spPr>
          <a:xfrm>
            <a:off x="4767071" y="4663467"/>
            <a:ext cx="2861456" cy="721993"/>
          </a:xfrm>
          <a:prstGeom prst="rect">
            <a:avLst/>
          </a:prstGeom>
          <a:noFill/>
        </p:spPr>
        <p:txBody>
          <a:bodyPr wrap="square" rtlCol="0">
            <a:spAutoFit/>
          </a:bodyPr>
          <a:lstStyle/>
          <a:p>
            <a:r>
              <a:rPr lang="en-US" sz="1100" dirty="0">
                <a:solidFill>
                  <a:schemeClr val="tx1"/>
                </a:solidFill>
                <a:hlinkClick r:id="rId2"/>
              </a:rPr>
              <a:t>http://</a:t>
            </a:r>
            <a:r>
              <a:rPr lang="en-US" sz="1100" dirty="0" smtClean="0">
                <a:solidFill>
                  <a:schemeClr val="tx1"/>
                </a:solidFill>
                <a:hlinkClick r:id="rId2"/>
              </a:rPr>
              <a:t>www.twcnews.com/nys/rochester/news/2015/05/7/mount-morris-standoff.html</a:t>
            </a:r>
            <a:endParaRPr lang="en-US" sz="1100" dirty="0">
              <a:solidFill>
                <a:schemeClr val="tx1"/>
              </a:solidFill>
            </a:endParaRPr>
          </a:p>
          <a:p>
            <a:r>
              <a:rPr lang="en-US" sz="1100" dirty="0" smtClean="0">
                <a:solidFill>
                  <a:schemeClr val="tx1"/>
                </a:solidFill>
              </a:rPr>
              <a:t>May </a:t>
            </a:r>
            <a:r>
              <a:rPr lang="en-US" sz="1100" dirty="0">
                <a:solidFill>
                  <a:schemeClr val="tx1"/>
                </a:solidFill>
              </a:rPr>
              <a:t>7, 2015</a:t>
            </a:r>
          </a:p>
          <a:p>
            <a:endParaRPr lang="en-US" sz="1100" dirty="0">
              <a:solidFill>
                <a:schemeClr val="tx1"/>
              </a:solidFill>
            </a:endParaRPr>
          </a:p>
        </p:txBody>
      </p:sp>
      <p:pic>
        <p:nvPicPr>
          <p:cNvPr id="8" name="Content Placeholder 7"/>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614480" y="1674074"/>
            <a:ext cx="2976563" cy="1673489"/>
          </a:xfrm>
        </p:spPr>
      </p:pic>
      <p:sp>
        <p:nvSpPr>
          <p:cNvPr id="11" name="Content Placeholder 3"/>
          <p:cNvSpPr txBox="1">
            <a:spLocks/>
          </p:cNvSpPr>
          <p:nvPr/>
        </p:nvSpPr>
        <p:spPr bwMode="auto">
          <a:xfrm>
            <a:off x="1614481" y="3601487"/>
            <a:ext cx="2977753" cy="13243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34950" indent="-234950" algn="l" rtl="0" eaLnBrk="0" fontAlgn="base" hangingPunct="0">
              <a:spcBef>
                <a:spcPct val="100000"/>
              </a:spcBef>
              <a:spcAft>
                <a:spcPct val="0"/>
              </a:spcAft>
              <a:buClr>
                <a:srgbClr val="0B1F65"/>
              </a:buClr>
              <a:buFont typeface="Webdings" pitchFamily="18" charset="2"/>
              <a:buChar char="4"/>
              <a:defRPr sz="2800">
                <a:solidFill>
                  <a:schemeClr val="tx1"/>
                </a:solidFill>
                <a:latin typeface="+mn-lt"/>
                <a:ea typeface="+mn-ea"/>
                <a:cs typeface="+mn-cs"/>
              </a:defRPr>
            </a:lvl1pPr>
            <a:lvl2pPr marL="457200" indent="-220663" algn="l" rtl="0" eaLnBrk="0" fontAlgn="base" hangingPunct="0">
              <a:lnSpc>
                <a:spcPct val="90000"/>
              </a:lnSpc>
              <a:spcBef>
                <a:spcPct val="40000"/>
              </a:spcBef>
              <a:spcAft>
                <a:spcPct val="0"/>
              </a:spcAft>
              <a:buClr>
                <a:srgbClr val="0B1F65"/>
              </a:buClr>
              <a:buFont typeface="Arial" charset="0"/>
              <a:buChar char="–"/>
              <a:defRPr sz="2400">
                <a:solidFill>
                  <a:schemeClr val="tx1"/>
                </a:solidFill>
                <a:latin typeface="+mn-lt"/>
              </a:defRPr>
            </a:lvl2pPr>
            <a:lvl3pPr marL="681038" indent="11113" algn="l" rtl="0" eaLnBrk="0" fontAlgn="base" hangingPunct="0">
              <a:lnSpc>
                <a:spcPct val="90000"/>
              </a:lnSpc>
              <a:spcBef>
                <a:spcPct val="40000"/>
              </a:spcBef>
              <a:spcAft>
                <a:spcPct val="0"/>
              </a:spcAft>
              <a:buClr>
                <a:srgbClr val="0B1F65"/>
              </a:buClr>
              <a:buChar char="•"/>
              <a:defRPr sz="2000">
                <a:solidFill>
                  <a:schemeClr val="tx1"/>
                </a:solidFill>
                <a:latin typeface="+mn-lt"/>
                <a:cs typeface="Arial" charset="0"/>
              </a:defRPr>
            </a:lvl3pPr>
            <a:lvl4pPr marL="2416175" indent="-1044575" algn="l" rtl="0" eaLnBrk="0" fontAlgn="base" hangingPunct="0">
              <a:lnSpc>
                <a:spcPct val="90000"/>
              </a:lnSpc>
              <a:spcBef>
                <a:spcPct val="40000"/>
              </a:spcBef>
              <a:spcAft>
                <a:spcPct val="0"/>
              </a:spcAft>
              <a:buClr>
                <a:srgbClr val="0B1F65"/>
              </a:buClr>
              <a:defRPr sz="1800">
                <a:solidFill>
                  <a:schemeClr val="tx1"/>
                </a:solidFill>
                <a:latin typeface="+mn-lt"/>
                <a:cs typeface="Arial" charset="0"/>
              </a:defRPr>
            </a:lvl4pPr>
            <a:lvl5pPr marL="2530475" indent="-701675" algn="l" rtl="0" eaLnBrk="0" fontAlgn="base" hangingPunct="0">
              <a:lnSpc>
                <a:spcPct val="90000"/>
              </a:lnSpc>
              <a:spcBef>
                <a:spcPct val="0"/>
              </a:spcBef>
              <a:spcAft>
                <a:spcPct val="40000"/>
              </a:spcAft>
              <a:buClr>
                <a:schemeClr val="tx1"/>
              </a:buClr>
              <a:buSzPct val="40000"/>
              <a:buFont typeface="Arial" charset="0"/>
              <a:defRPr sz="1800">
                <a:solidFill>
                  <a:schemeClr val="tx1"/>
                </a:solidFill>
                <a:latin typeface="+mn-lt"/>
                <a:cs typeface="Arial" charset="0"/>
              </a:defRPr>
            </a:lvl5pPr>
            <a:lvl6pPr marL="2987675" algn="l" rtl="0" eaLnBrk="0" fontAlgn="base" hangingPunct="0">
              <a:lnSpc>
                <a:spcPct val="90000"/>
              </a:lnSpc>
              <a:spcBef>
                <a:spcPct val="0"/>
              </a:spcBef>
              <a:spcAft>
                <a:spcPct val="40000"/>
              </a:spcAft>
              <a:buClr>
                <a:schemeClr val="tx1"/>
              </a:buClr>
              <a:buSzPct val="40000"/>
              <a:buFont typeface="Arial" charset="0"/>
              <a:defRPr sz="1800">
                <a:solidFill>
                  <a:schemeClr val="tx1"/>
                </a:solidFill>
                <a:latin typeface="+mn-lt"/>
                <a:cs typeface="Arial" charset="0"/>
              </a:defRPr>
            </a:lvl6pPr>
            <a:lvl7pPr marL="3444875" algn="l" rtl="0" eaLnBrk="0" fontAlgn="base" hangingPunct="0">
              <a:lnSpc>
                <a:spcPct val="90000"/>
              </a:lnSpc>
              <a:spcBef>
                <a:spcPct val="0"/>
              </a:spcBef>
              <a:spcAft>
                <a:spcPct val="40000"/>
              </a:spcAft>
              <a:buClr>
                <a:schemeClr val="tx1"/>
              </a:buClr>
              <a:buSzPct val="40000"/>
              <a:buFont typeface="Arial" charset="0"/>
              <a:defRPr sz="1800">
                <a:solidFill>
                  <a:schemeClr val="tx1"/>
                </a:solidFill>
                <a:latin typeface="+mn-lt"/>
                <a:cs typeface="Arial" charset="0"/>
              </a:defRPr>
            </a:lvl7pPr>
            <a:lvl8pPr marL="3902075" algn="l" rtl="0" eaLnBrk="0" fontAlgn="base" hangingPunct="0">
              <a:lnSpc>
                <a:spcPct val="90000"/>
              </a:lnSpc>
              <a:spcBef>
                <a:spcPct val="0"/>
              </a:spcBef>
              <a:spcAft>
                <a:spcPct val="40000"/>
              </a:spcAft>
              <a:buClr>
                <a:schemeClr val="tx1"/>
              </a:buClr>
              <a:buSzPct val="40000"/>
              <a:buFont typeface="Arial" charset="0"/>
              <a:defRPr sz="1800">
                <a:solidFill>
                  <a:schemeClr val="tx1"/>
                </a:solidFill>
                <a:latin typeface="+mn-lt"/>
                <a:cs typeface="Arial" charset="0"/>
              </a:defRPr>
            </a:lvl8pPr>
            <a:lvl9pPr marL="4359275" algn="l" rtl="0" eaLnBrk="0" fontAlgn="base" hangingPunct="0">
              <a:lnSpc>
                <a:spcPct val="90000"/>
              </a:lnSpc>
              <a:spcBef>
                <a:spcPct val="0"/>
              </a:spcBef>
              <a:spcAft>
                <a:spcPct val="40000"/>
              </a:spcAft>
              <a:buClr>
                <a:schemeClr val="tx1"/>
              </a:buClr>
              <a:buSzPct val="40000"/>
              <a:buFont typeface="Arial" charset="0"/>
              <a:defRPr sz="1800">
                <a:solidFill>
                  <a:schemeClr val="tx1"/>
                </a:solidFill>
                <a:latin typeface="+mn-lt"/>
                <a:cs typeface="Arial" charset="0"/>
              </a:defRPr>
            </a:lvl9pPr>
          </a:lstStyle>
          <a:p>
            <a:pPr>
              <a:spcBef>
                <a:spcPts val="0"/>
              </a:spcBef>
              <a:buFont typeface="Arial" panose="020B0604020202020204" pitchFamily="34" charset="0"/>
              <a:buChar char="•"/>
            </a:pPr>
            <a:r>
              <a:rPr lang="en-US" sz="1350" kern="0" dirty="0"/>
              <a:t>When two roommates argued and one of them threatened the other with a high powered rifle, police set up a perimeter and evacuated nearby homes.  </a:t>
            </a:r>
          </a:p>
        </p:txBody>
      </p:sp>
      <p:sp>
        <p:nvSpPr>
          <p:cNvPr id="5" name="Rectangle 4"/>
          <p:cNvSpPr/>
          <p:nvPr/>
        </p:nvSpPr>
        <p:spPr>
          <a:xfrm>
            <a:off x="304800" y="4902330"/>
            <a:ext cx="4572000" cy="879408"/>
          </a:xfrm>
          <a:prstGeom prst="rect">
            <a:avLst/>
          </a:prstGeom>
        </p:spPr>
        <p:txBody>
          <a:bodyPr>
            <a:spAutoFit/>
          </a:bodyPr>
          <a:lstStyle/>
          <a:p>
            <a:r>
              <a:rPr lang="en-US" sz="1100" dirty="0" smtClean="0">
                <a:solidFill>
                  <a:srgbClr val="FF0000"/>
                </a:solidFill>
              </a:rPr>
              <a:t>“The </a:t>
            </a:r>
            <a:r>
              <a:rPr lang="en-US" sz="1100" dirty="0">
                <a:solidFill>
                  <a:srgbClr val="FF0000"/>
                </a:solidFill>
              </a:rPr>
              <a:t>Livingston County Sheriff's Office is currently working an investigation on Dutch </a:t>
            </a:r>
            <a:r>
              <a:rPr lang="en-US" sz="1100" dirty="0" err="1" smtClean="0">
                <a:solidFill>
                  <a:srgbClr val="FF0000"/>
                </a:solidFill>
              </a:rPr>
              <a:t>Stre</a:t>
            </a:r>
            <a:r>
              <a:rPr lang="en-US" sz="1100" dirty="0" smtClean="0">
                <a:solidFill>
                  <a:srgbClr val="FF0000"/>
                </a:solidFill>
              </a:rPr>
              <a:t>”</a:t>
            </a:r>
          </a:p>
          <a:p>
            <a:endParaRPr lang="en-US" sz="1100" dirty="0">
              <a:solidFill>
                <a:srgbClr val="FF0000"/>
              </a:solidFill>
            </a:endParaRPr>
          </a:p>
          <a:p>
            <a:r>
              <a:rPr lang="en-US" sz="1100" dirty="0" smtClean="0">
                <a:solidFill>
                  <a:srgbClr val="FF0000"/>
                </a:solidFill>
              </a:rPr>
              <a:t>“Sheriff </a:t>
            </a:r>
            <a:r>
              <a:rPr lang="en-US" sz="1100" dirty="0">
                <a:solidFill>
                  <a:srgbClr val="FF0000"/>
                </a:solidFill>
              </a:rPr>
              <a:t>Dougherty requesting people stay inside </a:t>
            </a:r>
            <a:r>
              <a:rPr lang="en-US" sz="1100" dirty="0" err="1">
                <a:solidFill>
                  <a:srgbClr val="FF0000"/>
                </a:solidFill>
              </a:rPr>
              <a:t>til</a:t>
            </a:r>
            <a:r>
              <a:rPr lang="en-US" sz="1100" dirty="0">
                <a:solidFill>
                  <a:srgbClr val="FF0000"/>
                </a:solidFill>
              </a:rPr>
              <a:t> further notice. Emergency on Dutch </a:t>
            </a:r>
            <a:r>
              <a:rPr lang="en-US" sz="1100" dirty="0" smtClean="0">
                <a:solidFill>
                  <a:srgbClr val="FF0000"/>
                </a:solidFill>
              </a:rPr>
              <a:t>St”</a:t>
            </a:r>
            <a:endParaRPr lang="en-US" sz="1100" dirty="0">
              <a:solidFill>
                <a:srgbClr val="FF0000"/>
              </a:solidFill>
            </a:endParaRPr>
          </a:p>
        </p:txBody>
      </p:sp>
      <p:sp>
        <p:nvSpPr>
          <p:cNvPr id="9" name="Title 8"/>
          <p:cNvSpPr txBox="1">
            <a:spLocks/>
          </p:cNvSpPr>
          <p:nvPr/>
        </p:nvSpPr>
        <p:spPr bwMode="auto">
          <a:xfrm>
            <a:off x="381000" y="3048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a:lstStyle>
          <a:p>
            <a:r>
              <a:rPr lang="en-US" sz="3600" kern="0" dirty="0" smtClean="0">
                <a:latin typeface="Cambria" panose="02040503050406030204" pitchFamily="18" charset="0"/>
              </a:rPr>
              <a:t>IPAWS Use Case</a:t>
            </a:r>
            <a:endParaRPr lang="en-US" sz="3600" kern="0" dirty="0">
              <a:latin typeface="Cambria" panose="02040503050406030204" pitchFamily="18" charset="0"/>
            </a:endParaRPr>
          </a:p>
        </p:txBody>
      </p:sp>
      <p:sp>
        <p:nvSpPr>
          <p:cNvPr id="7" name="Slide Number Placeholder 6"/>
          <p:cNvSpPr>
            <a:spLocks noGrp="1"/>
          </p:cNvSpPr>
          <p:nvPr>
            <p:ph type="sldNum" idx="10"/>
          </p:nvPr>
        </p:nvSpPr>
        <p:spPr/>
        <p:txBody>
          <a:bodyPr/>
          <a:lstStyle/>
          <a:p>
            <a:fld id="{86F5725E-DD22-4A0F-8285-9046EAC05BA8}" type="slidenum">
              <a:rPr lang="en-GB" smtClean="0"/>
              <a:pPr/>
              <a:t>27</a:t>
            </a:fld>
            <a:endParaRPr lang="en-GB" dirty="0"/>
          </a:p>
        </p:txBody>
      </p:sp>
    </p:spTree>
    <p:extLst>
      <p:ext uri="{BB962C8B-B14F-4D97-AF65-F5344CB8AC3E}">
        <p14:creationId xmlns:p14="http://schemas.microsoft.com/office/powerpoint/2010/main" val="57462757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6852" y="989548"/>
            <a:ext cx="6222206" cy="628650"/>
          </a:xfrm>
        </p:spPr>
        <p:txBody>
          <a:bodyPr/>
          <a:lstStyle/>
          <a:p>
            <a:r>
              <a:rPr lang="en-GB" sz="1800" dirty="0"/>
              <a:t>911 OUTAGES FOR WIRELESS CUSTOMERS</a:t>
            </a:r>
            <a:endParaRPr lang="en-US" sz="1800" dirty="0"/>
          </a:p>
        </p:txBody>
      </p:sp>
      <p:sp>
        <p:nvSpPr>
          <p:cNvPr id="5" name="Content Placeholder 4"/>
          <p:cNvSpPr>
            <a:spLocks noGrp="1"/>
          </p:cNvSpPr>
          <p:nvPr>
            <p:ph sz="half" idx="2"/>
          </p:nvPr>
        </p:nvSpPr>
        <p:spPr>
          <a:xfrm>
            <a:off x="4805255" y="1618198"/>
            <a:ext cx="2977753" cy="3143250"/>
          </a:xfrm>
        </p:spPr>
        <p:txBody>
          <a:bodyPr/>
          <a:lstStyle/>
          <a:p>
            <a:pPr>
              <a:spcBef>
                <a:spcPts val="0"/>
              </a:spcBef>
            </a:pPr>
            <a:r>
              <a:rPr lang="en-US" sz="1350" dirty="0"/>
              <a:t>Due to an event that affected the delivery of wireless calls to 911, Public Safety Answering Points (PSAPs) in West Tennessee. Tennessee Emergency Management Agency (TEMA) issued a WEA for each particular county affected in West Tennessee</a:t>
            </a:r>
          </a:p>
          <a:p>
            <a:pPr lvl="1">
              <a:spcBef>
                <a:spcPts val="0"/>
              </a:spcBef>
            </a:pPr>
            <a:r>
              <a:rPr lang="en-US" sz="1350" dirty="0"/>
              <a:t>Shelby County </a:t>
            </a:r>
          </a:p>
          <a:p>
            <a:pPr lvl="1">
              <a:spcBef>
                <a:spcPts val="0"/>
              </a:spcBef>
            </a:pPr>
            <a:r>
              <a:rPr lang="en-US" sz="1350" dirty="0"/>
              <a:t>Crockett County</a:t>
            </a:r>
          </a:p>
          <a:p>
            <a:pPr lvl="1">
              <a:spcBef>
                <a:spcPts val="0"/>
              </a:spcBef>
            </a:pPr>
            <a:r>
              <a:rPr lang="en-US" sz="1350" dirty="0"/>
              <a:t>Dyer County</a:t>
            </a:r>
          </a:p>
          <a:p>
            <a:pPr lvl="1">
              <a:spcBef>
                <a:spcPts val="0"/>
              </a:spcBef>
            </a:pPr>
            <a:r>
              <a:rPr lang="en-US" sz="1350" dirty="0"/>
              <a:t>Hardeman County</a:t>
            </a:r>
          </a:p>
          <a:p>
            <a:pPr lvl="1">
              <a:spcBef>
                <a:spcPts val="0"/>
              </a:spcBef>
            </a:pPr>
            <a:r>
              <a:rPr lang="en-US" sz="1350" dirty="0"/>
              <a:t>McNair County</a:t>
            </a:r>
          </a:p>
          <a:p>
            <a:pPr lvl="1">
              <a:spcBef>
                <a:spcPts val="0"/>
              </a:spcBef>
            </a:pPr>
            <a:r>
              <a:rPr lang="en-US" sz="1350" dirty="0"/>
              <a:t>Weakly County</a:t>
            </a:r>
          </a:p>
          <a:p>
            <a:endParaRPr lang="en-US"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4219" y="1618199"/>
            <a:ext cx="3103735" cy="185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C:\Users\hyu1\Desktop\Shelby County 911 outag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4777" y="3234836"/>
            <a:ext cx="2422618" cy="1467293"/>
          </a:xfrm>
          <a:prstGeom prst="rect">
            <a:avLst/>
          </a:prstGeom>
          <a:noFill/>
          <a:ln>
            <a:solidFill>
              <a:srgbClr val="0400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90038" y="4801589"/>
            <a:ext cx="3012734" cy="721993"/>
          </a:xfrm>
          <a:prstGeom prst="rect">
            <a:avLst/>
          </a:prstGeom>
          <a:noFill/>
        </p:spPr>
        <p:txBody>
          <a:bodyPr wrap="square" rtlCol="0">
            <a:spAutoFit/>
          </a:bodyPr>
          <a:lstStyle/>
          <a:p>
            <a:r>
              <a:rPr lang="en-US" sz="1100" dirty="0">
                <a:solidFill>
                  <a:schemeClr val="tx1"/>
                </a:solidFill>
                <a:hlinkClick r:id="rId4"/>
              </a:rPr>
              <a:t>http://</a:t>
            </a:r>
            <a:r>
              <a:rPr lang="en-US" sz="1100" dirty="0" smtClean="0">
                <a:solidFill>
                  <a:schemeClr val="tx1"/>
                </a:solidFill>
                <a:hlinkClick r:id="rId4"/>
              </a:rPr>
              <a:t>www.wmcactionnews5.com/story/26535381/911-trouble-continues-new-backup-numbers-released</a:t>
            </a:r>
            <a:endParaRPr lang="en-US" sz="1100" dirty="0" smtClean="0">
              <a:solidFill>
                <a:schemeClr val="tx1"/>
              </a:solidFill>
            </a:endParaRPr>
          </a:p>
          <a:p>
            <a:r>
              <a:rPr lang="en-US" sz="1100" dirty="0" smtClean="0">
                <a:solidFill>
                  <a:schemeClr val="tx1"/>
                </a:solidFill>
              </a:rPr>
              <a:t>September </a:t>
            </a:r>
            <a:r>
              <a:rPr lang="en-US" sz="1100" dirty="0">
                <a:solidFill>
                  <a:schemeClr val="tx1"/>
                </a:solidFill>
              </a:rPr>
              <a:t>15, 2014</a:t>
            </a:r>
          </a:p>
        </p:txBody>
      </p:sp>
      <p:sp>
        <p:nvSpPr>
          <p:cNvPr id="9" name="Title 8"/>
          <p:cNvSpPr txBox="1">
            <a:spLocks/>
          </p:cNvSpPr>
          <p:nvPr/>
        </p:nvSpPr>
        <p:spPr bwMode="auto">
          <a:xfrm>
            <a:off x="381000" y="3048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a:lstStyle>
          <a:p>
            <a:r>
              <a:rPr lang="en-US" sz="3600" kern="0" dirty="0" smtClean="0">
                <a:latin typeface="Cambria" panose="02040503050406030204" pitchFamily="18" charset="0"/>
              </a:rPr>
              <a:t>IPAWS Use Case</a:t>
            </a:r>
            <a:endParaRPr lang="en-US" sz="3600" kern="0" dirty="0">
              <a:latin typeface="Cambria" panose="02040503050406030204" pitchFamily="18" charset="0"/>
            </a:endParaRPr>
          </a:p>
        </p:txBody>
      </p:sp>
      <p:sp>
        <p:nvSpPr>
          <p:cNvPr id="4" name="Slide Number Placeholder 3"/>
          <p:cNvSpPr>
            <a:spLocks noGrp="1"/>
          </p:cNvSpPr>
          <p:nvPr>
            <p:ph type="sldNum" idx="10"/>
          </p:nvPr>
        </p:nvSpPr>
        <p:spPr/>
        <p:txBody>
          <a:bodyPr/>
          <a:lstStyle/>
          <a:p>
            <a:fld id="{86F5725E-DD22-4A0F-8285-9046EAC05BA8}" type="slidenum">
              <a:rPr lang="en-GB" smtClean="0"/>
              <a:pPr/>
              <a:t>28</a:t>
            </a:fld>
            <a:endParaRPr lang="en-GB" dirty="0"/>
          </a:p>
        </p:txBody>
      </p:sp>
    </p:spTree>
    <p:extLst>
      <p:ext uri="{BB962C8B-B14F-4D97-AF65-F5344CB8AC3E}">
        <p14:creationId xmlns:p14="http://schemas.microsoft.com/office/powerpoint/2010/main" val="423990037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6852" y="989548"/>
            <a:ext cx="6222206" cy="628650"/>
          </a:xfrm>
        </p:spPr>
        <p:txBody>
          <a:bodyPr/>
          <a:lstStyle/>
          <a:p>
            <a:r>
              <a:rPr lang="en-GB" sz="1800" dirty="0" smtClean="0"/>
              <a:t>FIRE EVACUATIONS IN EL PASO COUNTY, CO</a:t>
            </a:r>
            <a:endParaRPr lang="en-US" sz="1800" dirty="0"/>
          </a:p>
        </p:txBody>
      </p:sp>
      <p:sp>
        <p:nvSpPr>
          <p:cNvPr id="8" name="TextBox 7"/>
          <p:cNvSpPr txBox="1"/>
          <p:nvPr/>
        </p:nvSpPr>
        <p:spPr>
          <a:xfrm>
            <a:off x="5029200" y="3456245"/>
            <a:ext cx="3012734" cy="1036822"/>
          </a:xfrm>
          <a:prstGeom prst="rect">
            <a:avLst/>
          </a:prstGeom>
          <a:noFill/>
        </p:spPr>
        <p:txBody>
          <a:bodyPr wrap="square" rtlCol="0">
            <a:spAutoFit/>
          </a:bodyPr>
          <a:lstStyle/>
          <a:p>
            <a:r>
              <a:rPr lang="en-US" sz="1100" dirty="0">
                <a:solidFill>
                  <a:schemeClr val="tx1"/>
                </a:solidFill>
                <a:hlinkClick r:id="rId2"/>
              </a:rPr>
              <a:t>http://</a:t>
            </a:r>
            <a:r>
              <a:rPr lang="en-US" sz="1100" dirty="0" smtClean="0">
                <a:solidFill>
                  <a:schemeClr val="tx1"/>
                </a:solidFill>
                <a:hlinkClick r:id="rId2"/>
              </a:rPr>
              <a:t>www.koaa.com/story/37742915/at-least-2000-acres-multiple-structures-burn-in-carson-midway-fire</a:t>
            </a:r>
            <a:endParaRPr lang="en-US" sz="1100" dirty="0" smtClean="0">
              <a:solidFill>
                <a:schemeClr val="tx1"/>
              </a:solidFill>
            </a:endParaRPr>
          </a:p>
          <a:p>
            <a:r>
              <a:rPr lang="en-US" sz="1100" dirty="0">
                <a:solidFill>
                  <a:schemeClr val="tx1"/>
                </a:solidFill>
                <a:hlinkClick r:id="rId3"/>
              </a:rPr>
              <a:t>https://www.denverpost.com/2018/03/18/carson-midway-fire-sunday-update</a:t>
            </a:r>
            <a:r>
              <a:rPr lang="en-US" sz="1100" dirty="0" smtClean="0">
                <a:solidFill>
                  <a:schemeClr val="tx1"/>
                </a:solidFill>
                <a:hlinkClick r:id="rId3"/>
              </a:rPr>
              <a:t>/</a:t>
            </a:r>
            <a:endParaRPr lang="en-US" sz="1100" dirty="0" smtClean="0">
              <a:solidFill>
                <a:schemeClr val="tx1"/>
              </a:solidFill>
            </a:endParaRPr>
          </a:p>
          <a:p>
            <a:r>
              <a:rPr lang="en-US" sz="1100" dirty="0" smtClean="0">
                <a:solidFill>
                  <a:schemeClr val="tx1"/>
                </a:solidFill>
              </a:rPr>
              <a:t>March 16, 2018</a:t>
            </a:r>
            <a:endParaRPr lang="en-US" sz="1100" dirty="0">
              <a:solidFill>
                <a:schemeClr val="tx1"/>
              </a:solidFill>
            </a:endParaRPr>
          </a:p>
        </p:txBody>
      </p:sp>
      <p:sp>
        <p:nvSpPr>
          <p:cNvPr id="9" name="Rectangle 8"/>
          <p:cNvSpPr/>
          <p:nvPr/>
        </p:nvSpPr>
        <p:spPr>
          <a:xfrm>
            <a:off x="4938622" y="4724400"/>
            <a:ext cx="3103312" cy="407163"/>
          </a:xfrm>
          <a:prstGeom prst="rect">
            <a:avLst/>
          </a:prstGeom>
        </p:spPr>
        <p:txBody>
          <a:bodyPr wrap="square">
            <a:spAutoFit/>
          </a:bodyPr>
          <a:lstStyle/>
          <a:p>
            <a:r>
              <a:rPr lang="en-US" sz="1100" dirty="0" smtClean="0">
                <a:solidFill>
                  <a:srgbClr val="FF0000"/>
                </a:solidFill>
              </a:rPr>
              <a:t>“Fire </a:t>
            </a:r>
            <a:r>
              <a:rPr lang="en-US" sz="1100" dirty="0">
                <a:solidFill>
                  <a:srgbClr val="FF0000"/>
                </a:solidFill>
              </a:rPr>
              <a:t>near Indian Village </a:t>
            </a:r>
            <a:r>
              <a:rPr lang="en-US" sz="1100" dirty="0" err="1">
                <a:solidFill>
                  <a:srgbClr val="FF0000"/>
                </a:solidFill>
              </a:rPr>
              <a:t>Hts</a:t>
            </a:r>
            <a:r>
              <a:rPr lang="en-US" sz="1100" dirty="0">
                <a:solidFill>
                  <a:srgbClr val="FF0000"/>
                </a:solidFill>
              </a:rPr>
              <a:t> - Evac Mandatory - Evac Route Indian Village East to I25</a:t>
            </a:r>
            <a:r>
              <a:rPr lang="en-US" sz="1100" dirty="0" smtClean="0">
                <a:solidFill>
                  <a:srgbClr val="FF0000"/>
                </a:solidFill>
              </a:rPr>
              <a:t>.”</a:t>
            </a:r>
            <a:endParaRPr lang="en-US" sz="1100" dirty="0">
              <a:solidFill>
                <a:srgbClr val="FF0000"/>
              </a:solidFill>
            </a:endParaRPr>
          </a:p>
        </p:txBody>
      </p:sp>
      <p:sp>
        <p:nvSpPr>
          <p:cNvPr id="5" name="Content Placeholder 4"/>
          <p:cNvSpPr>
            <a:spLocks noGrp="1"/>
          </p:cNvSpPr>
          <p:nvPr>
            <p:ph sz="half" idx="2"/>
          </p:nvPr>
        </p:nvSpPr>
        <p:spPr>
          <a:xfrm>
            <a:off x="4805255" y="1618198"/>
            <a:ext cx="2977753" cy="1815123"/>
          </a:xfrm>
        </p:spPr>
        <p:txBody>
          <a:bodyPr/>
          <a:lstStyle/>
          <a:p>
            <a:pPr>
              <a:spcBef>
                <a:spcPts val="0"/>
              </a:spcBef>
            </a:pPr>
            <a:r>
              <a:rPr lang="en-US" sz="1350" dirty="0"/>
              <a:t>El Paso County emergency officials provided an update on its Facebook page, saying 250 homes are under evacuation orders in El Paso County. The Pueblo County Sheriff's Office said 69 homes are under those orders in Pueblo County.</a:t>
            </a:r>
            <a:endParaRPr lang="en-US" dirty="0"/>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1256" y="3754164"/>
            <a:ext cx="3617845" cy="1997914"/>
          </a:xfrm>
          <a:prstGeom prst="rect">
            <a:avLst/>
          </a:prstGeom>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91256" y="1596786"/>
            <a:ext cx="3634848" cy="2115814"/>
          </a:xfrm>
          <a:prstGeom prst="rect">
            <a:avLst/>
          </a:prstGeom>
        </p:spPr>
      </p:pic>
      <p:sp>
        <p:nvSpPr>
          <p:cNvPr id="10" name="Title 8"/>
          <p:cNvSpPr txBox="1">
            <a:spLocks/>
          </p:cNvSpPr>
          <p:nvPr/>
        </p:nvSpPr>
        <p:spPr bwMode="auto">
          <a:xfrm>
            <a:off x="381000" y="3048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a:lstStyle>
          <a:p>
            <a:r>
              <a:rPr lang="en-US" sz="3600" kern="0" dirty="0" smtClean="0">
                <a:latin typeface="Cambria" panose="02040503050406030204" pitchFamily="18" charset="0"/>
              </a:rPr>
              <a:t>IPAWS Use Case</a:t>
            </a:r>
            <a:endParaRPr lang="en-US" sz="3600" kern="0" dirty="0">
              <a:latin typeface="Cambria" panose="02040503050406030204" pitchFamily="18" charset="0"/>
            </a:endParaRPr>
          </a:p>
        </p:txBody>
      </p:sp>
      <p:sp>
        <p:nvSpPr>
          <p:cNvPr id="4" name="Slide Number Placeholder 3"/>
          <p:cNvSpPr>
            <a:spLocks noGrp="1"/>
          </p:cNvSpPr>
          <p:nvPr>
            <p:ph type="sldNum" idx="10"/>
          </p:nvPr>
        </p:nvSpPr>
        <p:spPr/>
        <p:txBody>
          <a:bodyPr/>
          <a:lstStyle/>
          <a:p>
            <a:fld id="{86F5725E-DD22-4A0F-8285-9046EAC05BA8}" type="slidenum">
              <a:rPr lang="en-GB" smtClean="0"/>
              <a:pPr/>
              <a:t>29</a:t>
            </a:fld>
            <a:endParaRPr lang="en-GB" dirty="0"/>
          </a:p>
        </p:txBody>
      </p:sp>
    </p:spTree>
    <p:extLst>
      <p:ext uri="{BB962C8B-B14F-4D97-AF65-F5344CB8AC3E}">
        <p14:creationId xmlns:p14="http://schemas.microsoft.com/office/powerpoint/2010/main" val="359036876"/>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381000" y="152400"/>
            <a:ext cx="8456613" cy="760413"/>
          </a:xfrm>
        </p:spPr>
        <p:txBody>
          <a:bodyPr/>
          <a:lstStyle/>
          <a:p>
            <a:r>
              <a:rPr lang="en-US" sz="3600" dirty="0">
                <a:latin typeface="Cambria" panose="02040503050406030204" pitchFamily="18" charset="0"/>
              </a:rPr>
              <a:t>The Evolution of Emergency Alerting</a:t>
            </a:r>
            <a:endParaRPr lang="en-US" sz="3600" dirty="0">
              <a:latin typeface="Cambria" panose="02040503050406030204" pitchFamily="18" charset="0"/>
            </a:endParaRPr>
          </a:p>
        </p:txBody>
      </p:sp>
      <p:pic>
        <p:nvPicPr>
          <p:cNvPr id="19" name="Content Placeholder 18"/>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81000" y="885963"/>
            <a:ext cx="8050605" cy="5057637"/>
          </a:xfrm>
          <a:prstGeom prst="rect">
            <a:avLst/>
          </a:prstGeom>
        </p:spPr>
      </p:pic>
      <p:sp>
        <p:nvSpPr>
          <p:cNvPr id="2" name="Slide Number Placeholder 1"/>
          <p:cNvSpPr>
            <a:spLocks noGrp="1"/>
          </p:cNvSpPr>
          <p:nvPr>
            <p:ph type="sldNum" idx="10"/>
          </p:nvPr>
        </p:nvSpPr>
        <p:spPr/>
        <p:txBody>
          <a:bodyPr/>
          <a:lstStyle/>
          <a:p>
            <a:fld id="{FF28B10A-F996-4624-9FBE-126413C0CEBF}" type="slidenum">
              <a:rPr lang="en-GB" smtClean="0"/>
              <a:pPr/>
              <a:t>3</a:t>
            </a:fld>
            <a:endParaRPr lang="en-GB" dirty="0"/>
          </a:p>
        </p:txBody>
      </p:sp>
    </p:spTree>
    <p:extLst>
      <p:ext uri="{BB962C8B-B14F-4D97-AF65-F5344CB8AC3E}">
        <p14:creationId xmlns:p14="http://schemas.microsoft.com/office/powerpoint/2010/main" val="45976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6852" y="989548"/>
            <a:ext cx="6222206" cy="628650"/>
          </a:xfrm>
        </p:spPr>
        <p:txBody>
          <a:bodyPr/>
          <a:lstStyle/>
          <a:p>
            <a:r>
              <a:rPr lang="en-GB" sz="1800" dirty="0" smtClean="0"/>
              <a:t>BLUE ALERT, BISMARK, ND</a:t>
            </a:r>
            <a:endParaRPr lang="en-US" sz="1800" dirty="0"/>
          </a:p>
        </p:txBody>
      </p:sp>
      <p:sp>
        <p:nvSpPr>
          <p:cNvPr id="8" name="TextBox 7"/>
          <p:cNvSpPr txBox="1"/>
          <p:nvPr/>
        </p:nvSpPr>
        <p:spPr>
          <a:xfrm>
            <a:off x="5029200" y="3810000"/>
            <a:ext cx="3012734" cy="1194238"/>
          </a:xfrm>
          <a:prstGeom prst="rect">
            <a:avLst/>
          </a:prstGeom>
          <a:noFill/>
        </p:spPr>
        <p:txBody>
          <a:bodyPr wrap="square" rtlCol="0">
            <a:spAutoFit/>
          </a:bodyPr>
          <a:lstStyle/>
          <a:p>
            <a:r>
              <a:rPr lang="en-US" sz="1100" dirty="0">
                <a:solidFill>
                  <a:schemeClr val="tx1"/>
                </a:solidFill>
                <a:hlinkClick r:id="rId2"/>
              </a:rPr>
              <a:t>http://www.valleynewslive.com/content/news/Bismarck-police-seek-suspect-who-tried-to-run-over-an-officer-469963323.html</a:t>
            </a:r>
          </a:p>
          <a:p>
            <a:r>
              <a:rPr lang="en-US" sz="1100" dirty="0" smtClean="0">
                <a:solidFill>
                  <a:schemeClr val="tx1"/>
                </a:solidFill>
                <a:hlinkClick r:id="rId2"/>
              </a:rPr>
              <a:t>http</a:t>
            </a:r>
            <a:r>
              <a:rPr lang="en-US" sz="1100" dirty="0">
                <a:solidFill>
                  <a:schemeClr val="tx1"/>
                </a:solidFill>
                <a:hlinkClick r:id="rId2"/>
              </a:rPr>
              <a:t>://</a:t>
            </a:r>
            <a:r>
              <a:rPr lang="en-US" sz="1100" dirty="0" smtClean="0">
                <a:solidFill>
                  <a:schemeClr val="tx1"/>
                </a:solidFill>
                <a:hlinkClick r:id="rId2"/>
              </a:rPr>
              <a:t>www.myndnow.com/news/minot-news/how-does-an-emergency-system-work/926773397</a:t>
            </a:r>
            <a:endParaRPr lang="en-US" sz="1100" dirty="0" smtClean="0">
              <a:solidFill>
                <a:schemeClr val="tx1"/>
              </a:solidFill>
            </a:endParaRPr>
          </a:p>
          <a:p>
            <a:r>
              <a:rPr lang="en-US" sz="1100" dirty="0" smtClean="0">
                <a:solidFill>
                  <a:schemeClr val="tx1"/>
                </a:solidFill>
              </a:rPr>
              <a:t>January 18, 2018</a:t>
            </a:r>
            <a:endParaRPr lang="en-US" sz="1100" dirty="0">
              <a:solidFill>
                <a:schemeClr val="tx1"/>
              </a:solidFill>
            </a:endParaRPr>
          </a:p>
        </p:txBody>
      </p:sp>
      <p:sp>
        <p:nvSpPr>
          <p:cNvPr id="5" name="Content Placeholder 4"/>
          <p:cNvSpPr>
            <a:spLocks noGrp="1"/>
          </p:cNvSpPr>
          <p:nvPr>
            <p:ph sz="half" idx="2"/>
          </p:nvPr>
        </p:nvSpPr>
        <p:spPr>
          <a:xfrm>
            <a:off x="4805255" y="1618198"/>
            <a:ext cx="2977753" cy="1815123"/>
          </a:xfrm>
        </p:spPr>
        <p:txBody>
          <a:bodyPr/>
          <a:lstStyle/>
          <a:p>
            <a:pPr>
              <a:spcBef>
                <a:spcPts val="0"/>
              </a:spcBef>
            </a:pPr>
            <a:r>
              <a:rPr lang="en-US" sz="1350" dirty="0" smtClean="0"/>
              <a:t>Sgt</a:t>
            </a:r>
            <a:r>
              <a:rPr lang="en-US" sz="1350" dirty="0"/>
              <a:t>. Mark </a:t>
            </a:r>
            <a:r>
              <a:rPr lang="en-US" sz="1350" dirty="0" err="1"/>
              <a:t>Buschena</a:t>
            </a:r>
            <a:r>
              <a:rPr lang="en-US" sz="1350" dirty="0"/>
              <a:t> says police were assisting parole or probation agents checking on an individual about 11 a.m. Thursday when a man fleeing from the scene in vehicle attempted to hit the officer. </a:t>
            </a:r>
            <a:r>
              <a:rPr lang="en-US" sz="1350" dirty="0" err="1"/>
              <a:t>Buschena</a:t>
            </a:r>
            <a:r>
              <a:rPr lang="en-US" sz="1350" dirty="0"/>
              <a:t> says the officer fired at the vehicle, but was not struck.</a:t>
            </a:r>
            <a:endParaRPr lang="en-US" sz="1350" dirty="0" smtClean="0"/>
          </a:p>
          <a:p>
            <a:pPr>
              <a:spcBef>
                <a:spcPts val="0"/>
              </a:spcBef>
            </a:pPr>
            <a:endParaRPr lang="en-US" dirty="0"/>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1600" y="1718821"/>
            <a:ext cx="3048000" cy="3429000"/>
          </a:xfrm>
          <a:prstGeom prst="rect">
            <a:avLst/>
          </a:prstGeom>
        </p:spPr>
      </p:pic>
      <p:sp>
        <p:nvSpPr>
          <p:cNvPr id="7" name="Title 2"/>
          <p:cNvSpPr txBox="1">
            <a:spLocks/>
          </p:cNvSpPr>
          <p:nvPr/>
        </p:nvSpPr>
        <p:spPr bwMode="auto">
          <a:xfrm>
            <a:off x="381000" y="304800"/>
            <a:ext cx="8456613" cy="760413"/>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mj-lt"/>
                <a:ea typeface="+mj-ea"/>
                <a:cs typeface="+mj-cs"/>
              </a:defRPr>
            </a:lvl1pPr>
            <a:lvl2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2pPr>
            <a:lvl3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3pPr>
            <a:lvl4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4pPr>
            <a:lvl5pPr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5pPr>
            <a:lvl6pPr marL="4572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6pPr>
            <a:lvl7pPr marL="9144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7pPr>
            <a:lvl8pPr marL="13716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8pPr>
            <a:lvl9pPr marL="1828800" algn="l" defTabSz="457200" rtl="0" fontAlgn="base">
              <a:lnSpc>
                <a:spcPct val="95000"/>
              </a:lnSpc>
              <a:spcBef>
                <a:spcPct val="0"/>
              </a:spcBef>
              <a:spcAft>
                <a:spcPct val="0"/>
              </a:spcAft>
              <a:buClr>
                <a:srgbClr val="246186"/>
              </a:buClr>
              <a:buSzPct val="100000"/>
              <a:buFont typeface="Times New Roman" pitchFamily="18" charset="0"/>
              <a:defRPr sz="4000">
                <a:solidFill>
                  <a:srgbClr val="246186"/>
                </a:solidFill>
                <a:latin typeface="Times New Roman" pitchFamily="18" charset="0"/>
                <a:ea typeface="Arial Unicode MS" pitchFamily="34" charset="-128"/>
                <a:cs typeface="Arial Unicode MS" pitchFamily="34" charset="-128"/>
              </a:defRPr>
            </a:lvl9pPr>
          </a:lstStyle>
          <a:p>
            <a:r>
              <a:rPr lang="en-US" sz="3600" kern="0" dirty="0" smtClean="0">
                <a:latin typeface="Cambria" panose="02040503050406030204" pitchFamily="18" charset="0"/>
              </a:rPr>
              <a:t>IPAWS Use Case</a:t>
            </a:r>
            <a:endParaRPr lang="en-US" sz="3600" kern="0" dirty="0">
              <a:latin typeface="Cambria" panose="02040503050406030204" pitchFamily="18" charset="0"/>
            </a:endParaRPr>
          </a:p>
        </p:txBody>
      </p:sp>
      <p:sp>
        <p:nvSpPr>
          <p:cNvPr id="4" name="Slide Number Placeholder 3"/>
          <p:cNvSpPr>
            <a:spLocks noGrp="1"/>
          </p:cNvSpPr>
          <p:nvPr>
            <p:ph type="sldNum" idx="10"/>
          </p:nvPr>
        </p:nvSpPr>
        <p:spPr/>
        <p:txBody>
          <a:bodyPr/>
          <a:lstStyle/>
          <a:p>
            <a:fld id="{86F5725E-DD22-4A0F-8285-9046EAC05BA8}" type="slidenum">
              <a:rPr lang="en-GB" smtClean="0"/>
              <a:pPr/>
              <a:t>30</a:t>
            </a:fld>
            <a:endParaRPr lang="en-GB" dirty="0"/>
          </a:p>
        </p:txBody>
      </p:sp>
    </p:spTree>
    <p:extLst>
      <p:ext uri="{BB962C8B-B14F-4D97-AF65-F5344CB8AC3E}">
        <p14:creationId xmlns:p14="http://schemas.microsoft.com/office/powerpoint/2010/main" val="337779818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381000" y="0"/>
            <a:ext cx="8456613" cy="760413"/>
          </a:xfrm>
          <a:noFill/>
          <a:ln w="9525">
            <a:noFill/>
            <a:round/>
            <a:headEnd/>
            <a:tailEnd/>
          </a:ln>
          <a:effectLst/>
        </p:spPr>
        <p:txBody>
          <a:bodyPr vert="horz" wrap="square" lIns="90000" tIns="46800" rIns="90000" bIns="46800" numCol="1" anchor="ctr" anchorCtr="0" compatLnSpc="1">
            <a:prstTxWarp prst="textNoShape">
              <a:avLst/>
            </a:prstTxWarp>
          </a:bodyPr>
          <a:lstStyle/>
          <a:p>
            <a:r>
              <a:rPr lang="en-US" sz="3600" dirty="0">
                <a:latin typeface="Cambria" panose="02040503050406030204" pitchFamily="18" charset="0"/>
              </a:rPr>
              <a:t>IPAWS Federal </a:t>
            </a:r>
            <a:r>
              <a:rPr lang="en-US" sz="3600" dirty="0">
                <a:latin typeface="Cambria" panose="02040503050406030204" pitchFamily="18" charset="0"/>
              </a:rPr>
              <a:t>Guidance</a:t>
            </a:r>
            <a:endParaRPr lang="en-US" sz="3600" dirty="0">
              <a:latin typeface="Cambria" panose="02040503050406030204" pitchFamily="18" charset="0"/>
            </a:endParaRPr>
          </a:p>
        </p:txBody>
      </p:sp>
      <p:sp>
        <p:nvSpPr>
          <p:cNvPr id="610307" name="Rectangle 3"/>
          <p:cNvSpPr>
            <a:spLocks noGrp="1" noChangeArrowheads="1"/>
          </p:cNvSpPr>
          <p:nvPr>
            <p:ph type="body" idx="1"/>
          </p:nvPr>
        </p:nvSpPr>
        <p:spPr>
          <a:xfrm>
            <a:off x="381000" y="609600"/>
            <a:ext cx="8458200" cy="4419600"/>
          </a:xfrm>
        </p:spPr>
        <p:txBody>
          <a:bodyPr>
            <a:noAutofit/>
          </a:bodyPr>
          <a:lstStyle/>
          <a:p>
            <a:pPr marL="0" lvl="0" indent="0" defTabSz="914400" eaLnBrk="0" hangingPunct="0">
              <a:lnSpc>
                <a:spcPct val="100000"/>
              </a:lnSpc>
              <a:spcBef>
                <a:spcPct val="100000"/>
              </a:spcBef>
              <a:buClr>
                <a:srgbClr val="0B1F65"/>
              </a:buClr>
              <a:buSzTx/>
              <a:buNone/>
              <a:defRPr/>
            </a:pPr>
            <a:r>
              <a:rPr lang="en-US" sz="1600" i="1" dirty="0">
                <a:solidFill>
                  <a:srgbClr val="000000"/>
                </a:solidFill>
                <a:latin typeface="+mj-lt"/>
                <a:ea typeface="Arial Unicode MS" pitchFamily="34" charset="-128"/>
                <a:cs typeface="Arial Unicode MS" pitchFamily="34" charset="-128"/>
              </a:rPr>
              <a:t>Policy</a:t>
            </a:r>
            <a:r>
              <a:rPr lang="en-US" sz="1600" i="1" dirty="0">
                <a:solidFill>
                  <a:srgbClr val="000000"/>
                </a:solidFill>
                <a:ea typeface="Arial Unicode MS" pitchFamily="34" charset="-128"/>
                <a:cs typeface="Arial Unicode MS" pitchFamily="34" charset="-128"/>
              </a:rPr>
              <a:t>:</a:t>
            </a:r>
          </a:p>
          <a:p>
            <a:pPr marL="677863" lvl="0" indent="-285750" defTabSz="914400" eaLnBrk="0" hangingPunct="0">
              <a:lnSpc>
                <a:spcPct val="100000"/>
              </a:lnSpc>
              <a:spcBef>
                <a:spcPts val="1200"/>
              </a:spcBef>
              <a:buClr>
                <a:srgbClr val="0B1F65"/>
              </a:buClr>
              <a:buSzTx/>
              <a:buFont typeface="Wingdings" panose="05000000000000000000" pitchFamily="2" charset="2"/>
              <a:buChar char="Ø"/>
              <a:defRPr/>
            </a:pPr>
            <a:r>
              <a:rPr lang="en-US" sz="1600" b="1" i="1" dirty="0">
                <a:solidFill>
                  <a:srgbClr val="000000"/>
                </a:solidFill>
                <a:latin typeface="+mj-lt"/>
                <a:ea typeface="Arial Unicode MS" pitchFamily="34" charset="-128"/>
                <a:cs typeface="Arial Unicode MS" pitchFamily="34" charset="-128"/>
              </a:rPr>
              <a:t>Executive Order 13407 - Public Alert and Warning System</a:t>
            </a:r>
          </a:p>
          <a:p>
            <a:pPr marL="855663" lvl="1" indent="-220663" defTabSz="914400" eaLnBrk="0" hangingPunct="0">
              <a:lnSpc>
                <a:spcPct val="90000"/>
              </a:lnSpc>
              <a:spcBef>
                <a:spcPct val="40000"/>
              </a:spcBef>
              <a:buClr>
                <a:srgbClr val="0B1F65"/>
              </a:buClr>
              <a:buSzTx/>
              <a:defRPr/>
            </a:pPr>
            <a:r>
              <a:rPr lang="en-US" sz="1200" dirty="0">
                <a:solidFill>
                  <a:srgbClr val="000000"/>
                </a:solidFill>
                <a:latin typeface="+mj-lt"/>
              </a:rPr>
              <a:t>Establishes policy of the United States to have an national warning system used by government officials at all levels of government to alert and warn people of all hazards</a:t>
            </a:r>
          </a:p>
          <a:p>
            <a:pPr marL="0" lvl="0" indent="0" defTabSz="914400" eaLnBrk="0" hangingPunct="0">
              <a:lnSpc>
                <a:spcPct val="100000"/>
              </a:lnSpc>
              <a:spcBef>
                <a:spcPts val="600"/>
              </a:spcBef>
              <a:buClr>
                <a:srgbClr val="0B1F65"/>
              </a:buClr>
              <a:buSzTx/>
              <a:buNone/>
              <a:defRPr/>
            </a:pPr>
            <a:r>
              <a:rPr lang="en-US" sz="1600" i="1" dirty="0">
                <a:solidFill>
                  <a:srgbClr val="000000"/>
                </a:solidFill>
                <a:latin typeface="+mj-lt"/>
                <a:ea typeface="Arial Unicode MS" pitchFamily="34" charset="-128"/>
                <a:cs typeface="Arial Unicode MS" pitchFamily="34" charset="-128"/>
              </a:rPr>
              <a:t>Law</a:t>
            </a:r>
            <a:r>
              <a:rPr lang="en-US" sz="1600" i="1" dirty="0">
                <a:solidFill>
                  <a:srgbClr val="000000"/>
                </a:solidFill>
                <a:ea typeface="Arial Unicode MS" pitchFamily="34" charset="-128"/>
                <a:cs typeface="Arial Unicode MS" pitchFamily="34" charset="-128"/>
              </a:rPr>
              <a:t>:</a:t>
            </a:r>
          </a:p>
          <a:p>
            <a:pPr marL="677863" indent="-285750" defTabSz="914400" eaLnBrk="0" hangingPunct="0">
              <a:lnSpc>
                <a:spcPct val="100000"/>
              </a:lnSpc>
              <a:spcBef>
                <a:spcPts val="1200"/>
              </a:spcBef>
              <a:buClr>
                <a:srgbClr val="0B1F65"/>
              </a:buClr>
              <a:buSzTx/>
              <a:buFont typeface="Wingdings" panose="05000000000000000000" pitchFamily="2" charset="2"/>
              <a:buChar char="Ø"/>
              <a:defRPr/>
            </a:pPr>
            <a:r>
              <a:rPr lang="en-US" sz="1600" b="1" i="1" dirty="0">
                <a:solidFill>
                  <a:srgbClr val="000000"/>
                </a:solidFill>
                <a:latin typeface="+mj-lt"/>
                <a:ea typeface="Arial Unicode MS" pitchFamily="34" charset="-128"/>
                <a:cs typeface="Arial Unicode MS" pitchFamily="34" charset="-128"/>
              </a:rPr>
              <a:t>Public Law 114-143, The IPAWS Modernization Act</a:t>
            </a:r>
          </a:p>
          <a:p>
            <a:pPr marL="855663" lvl="1" indent="-220663" defTabSz="914400" eaLnBrk="0" hangingPunct="0">
              <a:lnSpc>
                <a:spcPct val="90000"/>
              </a:lnSpc>
              <a:spcBef>
                <a:spcPts val="600"/>
              </a:spcBef>
              <a:buClr>
                <a:srgbClr val="0B1F65"/>
              </a:buClr>
              <a:buSzTx/>
              <a:defRPr/>
            </a:pPr>
            <a:r>
              <a:rPr lang="en-US" sz="1200" dirty="0">
                <a:solidFill>
                  <a:srgbClr val="000000"/>
                </a:solidFill>
                <a:latin typeface="+mj-lt"/>
              </a:rPr>
              <a:t>Enacts to law the policy statement and similar requirements found in Executive Order 13407</a:t>
            </a:r>
          </a:p>
          <a:p>
            <a:pPr marL="677863" indent="-285750" defTabSz="914400" eaLnBrk="0" hangingPunct="0">
              <a:lnSpc>
                <a:spcPct val="100000"/>
              </a:lnSpc>
              <a:spcBef>
                <a:spcPts val="1200"/>
              </a:spcBef>
              <a:buClr>
                <a:srgbClr val="0B1F65"/>
              </a:buClr>
              <a:buSzTx/>
              <a:buFont typeface="Wingdings" panose="05000000000000000000" pitchFamily="2" charset="2"/>
              <a:buChar char="Ø"/>
              <a:defRPr/>
            </a:pPr>
            <a:r>
              <a:rPr lang="en-US" sz="1600" b="1" i="1" dirty="0">
                <a:solidFill>
                  <a:srgbClr val="000000"/>
                </a:solidFill>
                <a:latin typeface="+mj-lt"/>
                <a:ea typeface="Arial Unicode MS" pitchFamily="34" charset="-128"/>
                <a:cs typeface="Arial Unicode MS" pitchFamily="34" charset="-128"/>
              </a:rPr>
              <a:t>Section 706 of 47 U.S.C. 606, The War Powers Act</a:t>
            </a:r>
            <a:endParaRPr lang="fr-FR" sz="1600" b="1" i="1" dirty="0">
              <a:solidFill>
                <a:srgbClr val="000000"/>
              </a:solidFill>
              <a:latin typeface="+mj-lt"/>
              <a:ea typeface="Arial Unicode MS" pitchFamily="34" charset="-128"/>
              <a:cs typeface="Arial Unicode MS" pitchFamily="34" charset="-128"/>
            </a:endParaRPr>
          </a:p>
          <a:p>
            <a:pPr marL="855663" lvl="1" indent="-220663" defTabSz="914400" eaLnBrk="0" hangingPunct="0">
              <a:lnSpc>
                <a:spcPct val="90000"/>
              </a:lnSpc>
              <a:spcBef>
                <a:spcPct val="40000"/>
              </a:spcBef>
              <a:buClr>
                <a:srgbClr val="0B1F65"/>
              </a:buClr>
              <a:buSzTx/>
              <a:defRPr/>
            </a:pPr>
            <a:r>
              <a:rPr lang="en-US" sz="1200" dirty="0">
                <a:solidFill>
                  <a:srgbClr val="000000"/>
                </a:solidFill>
                <a:latin typeface="+mj-lt"/>
              </a:rPr>
              <a:t>Provides for Presidential access to commercial communications during “a state of public peril or disaster or other national emergency”</a:t>
            </a:r>
          </a:p>
          <a:p>
            <a:pPr marL="677863" indent="-285750" defTabSz="914400" eaLnBrk="0" hangingPunct="0">
              <a:lnSpc>
                <a:spcPct val="100000"/>
              </a:lnSpc>
              <a:spcBef>
                <a:spcPts val="1200"/>
              </a:spcBef>
              <a:buClr>
                <a:srgbClr val="0B1F65"/>
              </a:buClr>
              <a:buSzTx/>
              <a:buFont typeface="Wingdings" panose="05000000000000000000" pitchFamily="2" charset="2"/>
              <a:buChar char="Ø"/>
              <a:defRPr/>
            </a:pPr>
            <a:r>
              <a:rPr lang="en-US" sz="1600" b="1" i="1" dirty="0">
                <a:solidFill>
                  <a:srgbClr val="000000"/>
                </a:solidFill>
                <a:latin typeface="+mj-lt"/>
                <a:ea typeface="Arial Unicode MS" pitchFamily="34" charset="-128"/>
                <a:cs typeface="Arial Unicode MS" pitchFamily="34" charset="-128"/>
              </a:rPr>
              <a:t>Public Law 93-288, The Stafford Act</a:t>
            </a:r>
          </a:p>
          <a:p>
            <a:pPr marL="855663" lvl="1" indent="-220663" defTabSz="914400" eaLnBrk="0" hangingPunct="0">
              <a:lnSpc>
                <a:spcPct val="90000"/>
              </a:lnSpc>
              <a:spcBef>
                <a:spcPct val="40000"/>
              </a:spcBef>
              <a:buClr>
                <a:srgbClr val="0B1F65"/>
              </a:buClr>
              <a:buSzTx/>
              <a:defRPr/>
            </a:pPr>
            <a:r>
              <a:rPr lang="en-US" sz="1200" dirty="0">
                <a:solidFill>
                  <a:srgbClr val="000000"/>
                </a:solidFill>
                <a:latin typeface="+mj-lt"/>
              </a:rPr>
              <a:t>Sec. 202. Disaster warnings – directs FEMA to provide technical assistance to State and local governments to insure that timely and effective disaster warning is provided</a:t>
            </a:r>
          </a:p>
          <a:p>
            <a:pPr marL="0" lvl="0" indent="0" defTabSz="914400" eaLnBrk="0" hangingPunct="0">
              <a:lnSpc>
                <a:spcPct val="100000"/>
              </a:lnSpc>
              <a:spcBef>
                <a:spcPts val="600"/>
              </a:spcBef>
              <a:buClr>
                <a:srgbClr val="0B1F65"/>
              </a:buClr>
              <a:buSzTx/>
              <a:buNone/>
              <a:defRPr/>
            </a:pPr>
            <a:r>
              <a:rPr lang="en-US" sz="1600" i="1" dirty="0">
                <a:solidFill>
                  <a:srgbClr val="000000"/>
                </a:solidFill>
                <a:latin typeface="+mj-lt"/>
                <a:ea typeface="Arial Unicode MS" pitchFamily="34" charset="-128"/>
                <a:cs typeface="Arial Unicode MS" pitchFamily="34" charset="-128"/>
              </a:rPr>
              <a:t>Regulation</a:t>
            </a:r>
            <a:r>
              <a:rPr lang="en-US" sz="1600" i="1" dirty="0">
                <a:solidFill>
                  <a:srgbClr val="000000"/>
                </a:solidFill>
                <a:ea typeface="Arial Unicode MS" pitchFamily="34" charset="-128"/>
                <a:cs typeface="Arial Unicode MS" pitchFamily="34" charset="-128"/>
              </a:rPr>
              <a:t>:</a:t>
            </a:r>
          </a:p>
          <a:p>
            <a:pPr marL="677863" lvl="0" indent="-285750" defTabSz="914400" eaLnBrk="0" hangingPunct="0">
              <a:lnSpc>
                <a:spcPct val="100000"/>
              </a:lnSpc>
              <a:spcBef>
                <a:spcPts val="1200"/>
              </a:spcBef>
              <a:buClr>
                <a:srgbClr val="0B1F65"/>
              </a:buClr>
              <a:buSzTx/>
              <a:buFont typeface="Wingdings" panose="05000000000000000000" pitchFamily="2" charset="2"/>
              <a:buChar char="Ø"/>
              <a:defRPr/>
            </a:pPr>
            <a:r>
              <a:rPr lang="en-US" sz="1600" b="1" i="1" dirty="0">
                <a:solidFill>
                  <a:srgbClr val="000000"/>
                </a:solidFill>
                <a:latin typeface="+mj-lt"/>
                <a:ea typeface="Arial Unicode MS" pitchFamily="34" charset="-128"/>
                <a:cs typeface="Arial Unicode MS" pitchFamily="34" charset="-128"/>
              </a:rPr>
              <a:t>47 CFR Part 11 </a:t>
            </a:r>
            <a:r>
              <a:rPr lang="fr-FR" sz="1600" b="1" i="1" dirty="0">
                <a:solidFill>
                  <a:srgbClr val="000000"/>
                </a:solidFill>
                <a:latin typeface="+mj-lt"/>
                <a:ea typeface="Arial Unicode MS" pitchFamily="34" charset="-128"/>
                <a:cs typeface="Arial Unicode MS" pitchFamily="34" charset="-128"/>
              </a:rPr>
              <a:t>— </a:t>
            </a:r>
            <a:r>
              <a:rPr lang="en-US" sz="1600" b="1" i="1" dirty="0">
                <a:solidFill>
                  <a:srgbClr val="000000"/>
                </a:solidFill>
                <a:latin typeface="+mj-lt"/>
                <a:ea typeface="Arial Unicode MS" pitchFamily="34" charset="-128"/>
                <a:cs typeface="Arial Unicode MS" pitchFamily="34" charset="-128"/>
              </a:rPr>
              <a:t>Emergency Alert System (EAS)</a:t>
            </a:r>
          </a:p>
          <a:p>
            <a:pPr marL="855663" lvl="1" indent="-220663" defTabSz="914400" eaLnBrk="0" hangingPunct="0">
              <a:lnSpc>
                <a:spcPct val="90000"/>
              </a:lnSpc>
              <a:spcBef>
                <a:spcPct val="40000"/>
              </a:spcBef>
              <a:buClr>
                <a:srgbClr val="0B1F65"/>
              </a:buClr>
              <a:buSzTx/>
              <a:defRPr/>
            </a:pPr>
            <a:r>
              <a:rPr lang="en-US" sz="1200" dirty="0">
                <a:solidFill>
                  <a:srgbClr val="000000"/>
                </a:solidFill>
                <a:latin typeface="+mj-lt"/>
              </a:rPr>
              <a:t>Provides for alert and warning on private sector radio and television infrastructure</a:t>
            </a:r>
          </a:p>
          <a:p>
            <a:pPr marL="677863" lvl="0" indent="-285750" defTabSz="914400" eaLnBrk="0" hangingPunct="0">
              <a:lnSpc>
                <a:spcPct val="100000"/>
              </a:lnSpc>
              <a:spcBef>
                <a:spcPts val="1200"/>
              </a:spcBef>
              <a:buClr>
                <a:srgbClr val="0B1F65"/>
              </a:buClr>
              <a:buSzTx/>
              <a:buFont typeface="Wingdings" panose="05000000000000000000" pitchFamily="2" charset="2"/>
              <a:buChar char="Ø"/>
              <a:defRPr/>
            </a:pPr>
            <a:r>
              <a:rPr lang="en-US" sz="1600" b="1" i="1" dirty="0">
                <a:solidFill>
                  <a:srgbClr val="000000"/>
                </a:solidFill>
                <a:latin typeface="+mj-lt"/>
                <a:ea typeface="Arial Unicode MS" pitchFamily="34" charset="-128"/>
                <a:cs typeface="Arial Unicode MS" pitchFamily="34" charset="-128"/>
              </a:rPr>
              <a:t>47 CFR </a:t>
            </a:r>
            <a:r>
              <a:rPr lang="fr-FR" sz="1600" b="1" i="1" dirty="0">
                <a:solidFill>
                  <a:srgbClr val="000000"/>
                </a:solidFill>
                <a:latin typeface="+mj-lt"/>
                <a:ea typeface="Arial Unicode MS" pitchFamily="34" charset="-128"/>
                <a:cs typeface="Arial Unicode MS" pitchFamily="34" charset="-128"/>
              </a:rPr>
              <a:t>PART 10 — Wireless Emergency Alerts (WEA)</a:t>
            </a:r>
          </a:p>
          <a:p>
            <a:pPr marL="855663" lvl="1" indent="-220663" defTabSz="914400" eaLnBrk="0" hangingPunct="0">
              <a:lnSpc>
                <a:spcPct val="90000"/>
              </a:lnSpc>
              <a:spcBef>
                <a:spcPct val="40000"/>
              </a:spcBef>
              <a:buClr>
                <a:srgbClr val="0B1F65"/>
              </a:buClr>
              <a:buSzTx/>
              <a:defRPr/>
            </a:pPr>
            <a:r>
              <a:rPr lang="en-US" sz="1200" dirty="0">
                <a:solidFill>
                  <a:srgbClr val="000000"/>
                </a:solidFill>
                <a:latin typeface="+mj-lt"/>
              </a:rPr>
              <a:t>Provides for alert and warning to devices on wireless carrier networks</a:t>
            </a:r>
            <a:endParaRPr lang="fr-FR" sz="1200" dirty="0">
              <a:solidFill>
                <a:srgbClr val="000000"/>
              </a:solidFill>
              <a:latin typeface="+mj-lt"/>
            </a:endParaRPr>
          </a:p>
        </p:txBody>
      </p:sp>
      <p:sp>
        <p:nvSpPr>
          <p:cNvPr id="2" name="Slide Number Placeholder 1"/>
          <p:cNvSpPr>
            <a:spLocks noGrp="1"/>
          </p:cNvSpPr>
          <p:nvPr>
            <p:ph type="sldNum" idx="10"/>
          </p:nvPr>
        </p:nvSpPr>
        <p:spPr/>
        <p:txBody>
          <a:bodyPr/>
          <a:lstStyle/>
          <a:p>
            <a:fld id="{FF28B10A-F996-4624-9FBE-126413C0CEBF}" type="slidenum">
              <a:rPr lang="en-GB" smtClean="0"/>
              <a:pPr/>
              <a:t>4</a:t>
            </a:fld>
            <a:endParaRPr lang="en-GB" dirty="0"/>
          </a:p>
        </p:txBody>
      </p:sp>
    </p:spTree>
    <p:extLst>
      <p:ext uri="{BB962C8B-B14F-4D97-AF65-F5344CB8AC3E}">
        <p14:creationId xmlns:p14="http://schemas.microsoft.com/office/powerpoint/2010/main" val="1996136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1"/>
          <p:cNvSpPr txBox="1">
            <a:spLocks/>
          </p:cNvSpPr>
          <p:nvPr/>
        </p:nvSpPr>
        <p:spPr bwMode="auto">
          <a:xfrm>
            <a:off x="609600" y="228600"/>
            <a:ext cx="7848600" cy="4229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90000"/>
              </a:lnSpc>
              <a:spcBef>
                <a:spcPct val="0"/>
              </a:spcBef>
              <a:spcAft>
                <a:spcPct val="0"/>
              </a:spcAft>
              <a:defRPr sz="2200" b="1">
                <a:solidFill>
                  <a:schemeClr val="tx1"/>
                </a:solidFill>
                <a:latin typeface="+mj-lt"/>
                <a:ea typeface="+mj-ea"/>
                <a:cs typeface="+mj-cs"/>
              </a:defRPr>
            </a:lvl1pPr>
            <a:lvl2pPr algn="l" rtl="0" eaLnBrk="0" fontAlgn="base" hangingPunct="0">
              <a:lnSpc>
                <a:spcPct val="90000"/>
              </a:lnSpc>
              <a:spcBef>
                <a:spcPct val="0"/>
              </a:spcBef>
              <a:spcAft>
                <a:spcPct val="0"/>
              </a:spcAft>
              <a:defRPr sz="2200" b="1">
                <a:solidFill>
                  <a:schemeClr val="tx1"/>
                </a:solidFill>
                <a:latin typeface="Arial" charset="0"/>
              </a:defRPr>
            </a:lvl2pPr>
            <a:lvl3pPr algn="l" rtl="0" eaLnBrk="0" fontAlgn="base" hangingPunct="0">
              <a:lnSpc>
                <a:spcPct val="90000"/>
              </a:lnSpc>
              <a:spcBef>
                <a:spcPct val="0"/>
              </a:spcBef>
              <a:spcAft>
                <a:spcPct val="0"/>
              </a:spcAft>
              <a:defRPr sz="2200" b="1">
                <a:solidFill>
                  <a:schemeClr val="tx1"/>
                </a:solidFill>
                <a:latin typeface="Arial" charset="0"/>
              </a:defRPr>
            </a:lvl3pPr>
            <a:lvl4pPr algn="l" rtl="0" eaLnBrk="0" fontAlgn="base" hangingPunct="0">
              <a:lnSpc>
                <a:spcPct val="90000"/>
              </a:lnSpc>
              <a:spcBef>
                <a:spcPct val="0"/>
              </a:spcBef>
              <a:spcAft>
                <a:spcPct val="0"/>
              </a:spcAft>
              <a:defRPr sz="2200" b="1">
                <a:solidFill>
                  <a:schemeClr val="tx1"/>
                </a:solidFill>
                <a:latin typeface="Arial" charset="0"/>
              </a:defRPr>
            </a:lvl4pPr>
            <a:lvl5pPr algn="l" rtl="0" eaLnBrk="0" fontAlgn="base" hangingPunct="0">
              <a:lnSpc>
                <a:spcPct val="90000"/>
              </a:lnSpc>
              <a:spcBef>
                <a:spcPct val="0"/>
              </a:spcBef>
              <a:spcAft>
                <a:spcPct val="0"/>
              </a:spcAft>
              <a:defRPr sz="2200" b="1">
                <a:solidFill>
                  <a:schemeClr val="tx1"/>
                </a:solidFill>
                <a:latin typeface="Arial" charset="0"/>
              </a:defRPr>
            </a:lvl5pPr>
            <a:lvl6pPr marL="457200" algn="l" rtl="0" eaLnBrk="0" fontAlgn="base" hangingPunct="0">
              <a:lnSpc>
                <a:spcPct val="90000"/>
              </a:lnSpc>
              <a:spcBef>
                <a:spcPct val="0"/>
              </a:spcBef>
              <a:spcAft>
                <a:spcPct val="0"/>
              </a:spcAft>
              <a:defRPr sz="2200" b="1">
                <a:solidFill>
                  <a:schemeClr val="tx1"/>
                </a:solidFill>
                <a:latin typeface="Arial" charset="0"/>
              </a:defRPr>
            </a:lvl6pPr>
            <a:lvl7pPr marL="914400" algn="l" rtl="0" eaLnBrk="0" fontAlgn="base" hangingPunct="0">
              <a:lnSpc>
                <a:spcPct val="90000"/>
              </a:lnSpc>
              <a:spcBef>
                <a:spcPct val="0"/>
              </a:spcBef>
              <a:spcAft>
                <a:spcPct val="0"/>
              </a:spcAft>
              <a:defRPr sz="2200" b="1">
                <a:solidFill>
                  <a:schemeClr val="tx1"/>
                </a:solidFill>
                <a:latin typeface="Arial" charset="0"/>
              </a:defRPr>
            </a:lvl7pPr>
            <a:lvl8pPr marL="1371600" algn="l" rtl="0" eaLnBrk="0" fontAlgn="base" hangingPunct="0">
              <a:lnSpc>
                <a:spcPct val="90000"/>
              </a:lnSpc>
              <a:spcBef>
                <a:spcPct val="0"/>
              </a:spcBef>
              <a:spcAft>
                <a:spcPct val="0"/>
              </a:spcAft>
              <a:defRPr sz="2200" b="1">
                <a:solidFill>
                  <a:schemeClr val="tx1"/>
                </a:solidFill>
                <a:latin typeface="Arial" charset="0"/>
              </a:defRPr>
            </a:lvl8pPr>
            <a:lvl9pPr marL="1828800" algn="l" rtl="0" eaLnBrk="0" fontAlgn="base" hangingPunct="0">
              <a:lnSpc>
                <a:spcPct val="90000"/>
              </a:lnSpc>
              <a:spcBef>
                <a:spcPct val="0"/>
              </a:spcBef>
              <a:spcAft>
                <a:spcPct val="0"/>
              </a:spcAft>
              <a:defRPr sz="2200" b="1">
                <a:solidFill>
                  <a:schemeClr val="tx1"/>
                </a:solidFill>
                <a:latin typeface="Arial" charset="0"/>
              </a:defRPr>
            </a:lvl9pPr>
          </a:lstStyle>
          <a:p>
            <a:pPr algn="ctr"/>
            <a:r>
              <a:rPr lang="en-US" sz="3600" b="0" dirty="0">
                <a:solidFill>
                  <a:srgbClr val="246186"/>
                </a:solidFill>
                <a:latin typeface="Cambria" panose="02040503050406030204" pitchFamily="18" charset="0"/>
              </a:rPr>
              <a:t>IPAWS Modernization Act of 2015 </a:t>
            </a:r>
          </a:p>
          <a:p>
            <a:pPr algn="ctr"/>
            <a:r>
              <a:rPr lang="en-US" sz="1500" b="0" dirty="0">
                <a:solidFill>
                  <a:prstClr val="black"/>
                </a:solidFill>
                <a:latin typeface="Cambria" panose="02040503050406030204" pitchFamily="18" charset="0"/>
                <a:cs typeface="Times New Roman" panose="02020603050405020304" pitchFamily="18" charset="0"/>
              </a:rPr>
              <a:t>Signed by POTUS April 11, 2016</a:t>
            </a:r>
            <a:endParaRPr lang="en-US" sz="1500" b="0" dirty="0">
              <a:solidFill>
                <a:srgbClr val="000000"/>
              </a:solidFill>
              <a:latin typeface="Cambria" panose="02040503050406030204" pitchFamily="18" charset="0"/>
              <a:cs typeface="Times New Roman" panose="02020603050405020304" pitchFamily="18" charset="0"/>
            </a:endParaRPr>
          </a:p>
          <a:p>
            <a:pPr algn="ctr"/>
            <a:r>
              <a:rPr lang="en-US" sz="1500" b="0" dirty="0">
                <a:solidFill>
                  <a:prstClr val="black"/>
                </a:solidFill>
                <a:latin typeface="Cambria" panose="02040503050406030204" pitchFamily="18" charset="0"/>
                <a:cs typeface="Times New Roman" panose="02020603050405020304" pitchFamily="18" charset="0"/>
              </a:rPr>
              <a:t>(Public Law 114 -143)</a:t>
            </a:r>
            <a:r>
              <a:rPr lang="en-US" sz="2100" b="0" dirty="0">
                <a:solidFill>
                  <a:prstClr val="black"/>
                </a:solidFill>
                <a:latin typeface="Cambria" panose="02040503050406030204" pitchFamily="18" charset="0"/>
                <a:cs typeface="Times New Roman" panose="02020603050405020304" pitchFamily="18" charset="0"/>
              </a:rPr>
              <a:t/>
            </a:r>
            <a:br>
              <a:rPr lang="en-US" sz="2100" b="0" dirty="0">
                <a:solidFill>
                  <a:prstClr val="black"/>
                </a:solidFill>
                <a:latin typeface="Cambria" panose="02040503050406030204" pitchFamily="18" charset="0"/>
                <a:cs typeface="Times New Roman" panose="02020603050405020304" pitchFamily="18" charset="0"/>
              </a:rPr>
            </a:br>
            <a:endParaRPr lang="en-US" sz="2700" b="0" dirty="0">
              <a:solidFill>
                <a:srgbClr val="000000"/>
              </a:solidFill>
              <a:latin typeface="Cambria" panose="02040503050406030204" pitchFamily="18" charset="0"/>
              <a:cs typeface="Times New Roman" panose="02020603050405020304" pitchFamily="18" charset="0"/>
            </a:endParaRPr>
          </a:p>
        </p:txBody>
      </p:sp>
      <p:sp>
        <p:nvSpPr>
          <p:cNvPr id="12" name="TextBox 11"/>
          <p:cNvSpPr txBox="1"/>
          <p:nvPr/>
        </p:nvSpPr>
        <p:spPr>
          <a:xfrm>
            <a:off x="151279" y="1362476"/>
            <a:ext cx="8687921" cy="4643451"/>
          </a:xfrm>
          <a:prstGeom prst="rect">
            <a:avLst/>
          </a:prstGeom>
          <a:noFill/>
        </p:spPr>
        <p:txBody>
          <a:bodyPr wrap="square" rtlCol="0">
            <a:spAutoFit/>
          </a:bodyPr>
          <a:lstStyle/>
          <a:p>
            <a:pPr marL="285750" indent="-285750" fontAlgn="auto">
              <a:spcBef>
                <a:spcPts val="0"/>
              </a:spcBef>
              <a:spcAft>
                <a:spcPts val="0"/>
              </a:spcAft>
              <a:buClr>
                <a:schemeClr val="bg1">
                  <a:lumMod val="65000"/>
                </a:schemeClr>
              </a:buClr>
              <a:buFont typeface="Wingdings" panose="05000000000000000000" pitchFamily="2" charset="2"/>
              <a:buChar char="Ø"/>
            </a:pPr>
            <a:r>
              <a:rPr lang="en-US" b="1" i="1" dirty="0">
                <a:solidFill>
                  <a:prstClr val="black"/>
                </a:solidFill>
                <a:latin typeface="Times New Roman" panose="02020603050405020304" pitchFamily="18" charset="0"/>
                <a:cs typeface="Times New Roman" panose="02020603050405020304" pitchFamily="18" charset="0"/>
              </a:rPr>
              <a:t>Amends Title V of the Homeland Security Act of 2002, adding new </a:t>
            </a:r>
            <a:r>
              <a:rPr lang="en-US" b="1" i="1" dirty="0" smtClean="0">
                <a:solidFill>
                  <a:prstClr val="black"/>
                </a:solidFill>
                <a:latin typeface="Times New Roman" panose="02020603050405020304" pitchFamily="18" charset="0"/>
                <a:cs typeface="Times New Roman" panose="02020603050405020304" pitchFamily="18" charset="0"/>
              </a:rPr>
              <a:t>Sec.526</a:t>
            </a:r>
          </a:p>
          <a:p>
            <a:pPr marL="742950" lvl="1" indent="-285750" fontAlgn="auto">
              <a:spcBef>
                <a:spcPts val="0"/>
              </a:spcBef>
              <a:spcAft>
                <a:spcPts val="0"/>
              </a:spcAft>
              <a:buClr>
                <a:schemeClr val="bg1">
                  <a:lumMod val="65000"/>
                </a:schemeClr>
              </a:buClr>
              <a:buFont typeface="Wingdings" panose="05000000000000000000" pitchFamily="2" charset="2"/>
              <a:buChar char="Ø"/>
            </a:pPr>
            <a:r>
              <a:rPr lang="en-US" dirty="0" smtClean="0">
                <a:solidFill>
                  <a:prstClr val="black"/>
                </a:solidFill>
                <a:latin typeface="Times New Roman" panose="02020603050405020304" pitchFamily="18" charset="0"/>
                <a:cs typeface="Times New Roman" panose="02020603050405020304" pitchFamily="18" charset="0"/>
              </a:rPr>
              <a:t>Modernize </a:t>
            </a:r>
            <a:r>
              <a:rPr lang="en-US" dirty="0">
                <a:solidFill>
                  <a:prstClr val="black"/>
                </a:solidFill>
                <a:latin typeface="Times New Roman" panose="02020603050405020304" pitchFamily="18" charset="0"/>
                <a:cs typeface="Times New Roman" panose="02020603050405020304" pitchFamily="18" charset="0"/>
              </a:rPr>
              <a:t>IPAWS to ensure the President can communicate under all </a:t>
            </a:r>
            <a:r>
              <a:rPr lang="en-US" dirty="0" smtClean="0">
                <a:solidFill>
                  <a:prstClr val="black"/>
                </a:solidFill>
                <a:latin typeface="Times New Roman" panose="02020603050405020304" pitchFamily="18" charset="0"/>
                <a:cs typeface="Times New Roman" panose="02020603050405020304" pitchFamily="18" charset="0"/>
              </a:rPr>
              <a:t>conditions</a:t>
            </a:r>
          </a:p>
          <a:p>
            <a:pPr marL="742950" lvl="1" indent="-285750" fontAlgn="auto">
              <a:spcBef>
                <a:spcPts val="0"/>
              </a:spcBef>
              <a:spcAft>
                <a:spcPts val="0"/>
              </a:spcAft>
              <a:buClr>
                <a:schemeClr val="bg1">
                  <a:lumMod val="65000"/>
                </a:schemeClr>
              </a:buClr>
              <a:buFont typeface="Wingdings" panose="05000000000000000000" pitchFamily="2" charset="2"/>
              <a:buChar char="Ø"/>
            </a:pPr>
            <a:r>
              <a:rPr lang="en-US" dirty="0" smtClean="0">
                <a:solidFill>
                  <a:prstClr val="black"/>
                </a:solidFill>
                <a:latin typeface="Times New Roman" panose="02020603050405020304" pitchFamily="18" charset="0"/>
                <a:cs typeface="Times New Roman" panose="02020603050405020304" pitchFamily="18" charset="0"/>
              </a:rPr>
              <a:t>Allow </a:t>
            </a:r>
            <a:r>
              <a:rPr lang="en-US" dirty="0">
                <a:solidFill>
                  <a:prstClr val="black"/>
                </a:solidFill>
                <a:latin typeface="Times New Roman" panose="02020603050405020304" pitchFamily="18" charset="0"/>
                <a:cs typeface="Times New Roman" panose="02020603050405020304" pitchFamily="18" charset="0"/>
              </a:rPr>
              <a:t>Federal, State, tribal, and local (FSTL) governments access at other times</a:t>
            </a:r>
          </a:p>
          <a:p>
            <a:pPr marL="557213" lvl="1" indent="-214313" fontAlgn="auto">
              <a:spcBef>
                <a:spcPts val="0"/>
              </a:spcBef>
              <a:spcAft>
                <a:spcPts val="0"/>
              </a:spcAft>
              <a:buClr>
                <a:schemeClr val="bg1">
                  <a:lumMod val="65000"/>
                </a:schemeClr>
              </a:buClr>
              <a:buFont typeface="Wingdings" panose="05000000000000000000" pitchFamily="2" charset="2"/>
              <a:buChar char="§"/>
            </a:pPr>
            <a:endParaRPr lang="en-US" sz="1100" dirty="0" smtClean="0">
              <a:solidFill>
                <a:prstClr val="black"/>
              </a:solidFill>
              <a:latin typeface="Times New Roman" panose="02020603050405020304" pitchFamily="18" charset="0"/>
              <a:cs typeface="Times New Roman" panose="02020603050405020304" pitchFamily="18" charset="0"/>
            </a:endParaRPr>
          </a:p>
          <a:p>
            <a:pPr marL="557213" lvl="1" indent="-214313" fontAlgn="auto">
              <a:spcBef>
                <a:spcPts val="0"/>
              </a:spcBef>
              <a:spcAft>
                <a:spcPts val="0"/>
              </a:spcAft>
              <a:buClr>
                <a:schemeClr val="bg1">
                  <a:lumMod val="65000"/>
                </a:schemeClr>
              </a:buClr>
              <a:buFont typeface="Wingdings" panose="05000000000000000000" pitchFamily="2" charset="2"/>
              <a:buChar char="§"/>
            </a:pPr>
            <a:endParaRPr lang="en-US" sz="1100" dirty="0">
              <a:solidFill>
                <a:prstClr val="black"/>
              </a:solidFill>
              <a:latin typeface="Times New Roman" panose="02020603050405020304" pitchFamily="18" charset="0"/>
              <a:cs typeface="Times New Roman" panose="02020603050405020304" pitchFamily="18" charset="0"/>
            </a:endParaRPr>
          </a:p>
          <a:p>
            <a:pPr marL="285750" indent="-285750" fontAlgn="auto">
              <a:spcBef>
                <a:spcPts val="0"/>
              </a:spcBef>
              <a:spcAft>
                <a:spcPts val="0"/>
              </a:spcAft>
              <a:buClr>
                <a:schemeClr val="bg1">
                  <a:lumMod val="65000"/>
                </a:schemeClr>
              </a:buClr>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Establishes a new IPAWS Subcommittee in the National Advisory </a:t>
            </a:r>
            <a:r>
              <a:rPr lang="en-US" sz="2000" dirty="0" smtClean="0">
                <a:solidFill>
                  <a:prstClr val="black"/>
                </a:solidFill>
                <a:latin typeface="Times New Roman" panose="02020603050405020304" pitchFamily="18" charset="0"/>
                <a:cs typeface="Times New Roman" panose="02020603050405020304" pitchFamily="18" charset="0"/>
              </a:rPr>
              <a:t>Council</a:t>
            </a:r>
          </a:p>
          <a:p>
            <a:pPr marL="742950" lvl="1" indent="-285750" fontAlgn="auto">
              <a:spcBef>
                <a:spcPts val="0"/>
              </a:spcBef>
              <a:spcAft>
                <a:spcPts val="0"/>
              </a:spcAft>
              <a:buClr>
                <a:schemeClr val="bg1">
                  <a:lumMod val="65000"/>
                </a:schemeClr>
              </a:buClr>
              <a:buFont typeface="Wingdings" panose="05000000000000000000" pitchFamily="2" charset="2"/>
              <a:buChar char="Ø"/>
            </a:pPr>
            <a:r>
              <a:rPr lang="en-US" sz="2000" dirty="0" smtClean="0">
                <a:solidFill>
                  <a:prstClr val="black"/>
                </a:solidFill>
                <a:latin typeface="Times New Roman" panose="02020603050405020304" pitchFamily="18" charset="0"/>
                <a:cs typeface="Times New Roman" panose="02020603050405020304" pitchFamily="18" charset="0"/>
              </a:rPr>
              <a:t>40 </a:t>
            </a:r>
            <a:r>
              <a:rPr lang="en-US" sz="2000" dirty="0">
                <a:solidFill>
                  <a:prstClr val="black"/>
                </a:solidFill>
                <a:latin typeface="Times New Roman" panose="02020603050405020304" pitchFamily="18" charset="0"/>
                <a:cs typeface="Times New Roman" panose="02020603050405020304" pitchFamily="18" charset="0"/>
              </a:rPr>
              <a:t>members (8 Designated Senior Federal Officials)  </a:t>
            </a:r>
            <a:endParaRPr lang="en-US" sz="2000" dirty="0" smtClean="0">
              <a:solidFill>
                <a:prstClr val="black"/>
              </a:solidFill>
              <a:latin typeface="Times New Roman" panose="02020603050405020304" pitchFamily="18" charset="0"/>
              <a:cs typeface="Times New Roman" panose="02020603050405020304" pitchFamily="18" charset="0"/>
            </a:endParaRPr>
          </a:p>
          <a:p>
            <a:pPr marL="742950" lvl="1" indent="-285750" fontAlgn="auto">
              <a:spcBef>
                <a:spcPts val="0"/>
              </a:spcBef>
              <a:spcAft>
                <a:spcPts val="0"/>
              </a:spcAft>
              <a:buClr>
                <a:schemeClr val="bg1">
                  <a:lumMod val="65000"/>
                </a:schemeClr>
              </a:buClr>
              <a:buFont typeface="Wingdings" panose="05000000000000000000" pitchFamily="2" charset="2"/>
              <a:buChar char="Ø"/>
            </a:pPr>
            <a:r>
              <a:rPr lang="en-US" sz="2000" dirty="0" smtClean="0">
                <a:solidFill>
                  <a:prstClr val="black"/>
                </a:solidFill>
                <a:latin typeface="Times New Roman" panose="02020603050405020304" pitchFamily="18" charset="0"/>
                <a:cs typeface="Times New Roman" panose="02020603050405020304" pitchFamily="18" charset="0"/>
              </a:rPr>
              <a:t>Membership </a:t>
            </a:r>
            <a:r>
              <a:rPr lang="en-US" sz="2000" dirty="0">
                <a:solidFill>
                  <a:prstClr val="black"/>
                </a:solidFill>
                <a:latin typeface="Times New Roman" panose="02020603050405020304" pitchFamily="18" charset="0"/>
                <a:cs typeface="Times New Roman" panose="02020603050405020304" pitchFamily="18" charset="0"/>
              </a:rPr>
              <a:t>approved by </a:t>
            </a:r>
            <a:r>
              <a:rPr lang="en-US" sz="2000" dirty="0" smtClean="0">
                <a:solidFill>
                  <a:prstClr val="black"/>
                </a:solidFill>
                <a:latin typeface="Times New Roman" panose="02020603050405020304" pitchFamily="18" charset="0"/>
                <a:cs typeface="Times New Roman" panose="02020603050405020304" pitchFamily="18" charset="0"/>
              </a:rPr>
              <a:t>FEMA Administrator</a:t>
            </a:r>
            <a:endParaRPr lang="en-US" sz="2000" dirty="0">
              <a:solidFill>
                <a:prstClr val="black"/>
              </a:solidFill>
              <a:latin typeface="Times New Roman" panose="02020603050405020304" pitchFamily="18" charset="0"/>
              <a:cs typeface="Times New Roman" panose="02020603050405020304" pitchFamily="18" charset="0"/>
            </a:endParaRPr>
          </a:p>
          <a:p>
            <a:pPr marL="214313" indent="-214313" fontAlgn="auto">
              <a:spcBef>
                <a:spcPts val="0"/>
              </a:spcBef>
              <a:spcAft>
                <a:spcPts val="0"/>
              </a:spcAft>
              <a:buClr>
                <a:schemeClr val="bg1">
                  <a:lumMod val="65000"/>
                </a:schemeClr>
              </a:buClr>
              <a:buFont typeface="Wingdings" panose="05000000000000000000" pitchFamily="2" charset="2"/>
              <a:buChar char="§"/>
            </a:pPr>
            <a:endParaRPr lang="en-US" sz="1100" dirty="0" smtClean="0">
              <a:solidFill>
                <a:prstClr val="black"/>
              </a:solidFill>
              <a:latin typeface="Times New Roman" panose="02020603050405020304" pitchFamily="18" charset="0"/>
              <a:cs typeface="Times New Roman" panose="02020603050405020304" pitchFamily="18" charset="0"/>
            </a:endParaRPr>
          </a:p>
          <a:p>
            <a:pPr marL="214313" indent="-214313" fontAlgn="auto">
              <a:spcBef>
                <a:spcPts val="0"/>
              </a:spcBef>
              <a:spcAft>
                <a:spcPts val="0"/>
              </a:spcAft>
              <a:buClr>
                <a:schemeClr val="bg1">
                  <a:lumMod val="65000"/>
                </a:schemeClr>
              </a:buClr>
              <a:buFont typeface="Wingdings" panose="05000000000000000000" pitchFamily="2" charset="2"/>
              <a:buChar char="§"/>
            </a:pPr>
            <a:endParaRPr lang="en-US" sz="1100" dirty="0">
              <a:solidFill>
                <a:prstClr val="black"/>
              </a:solidFill>
              <a:latin typeface="Times New Roman" panose="02020603050405020304" pitchFamily="18" charset="0"/>
              <a:cs typeface="Times New Roman" panose="02020603050405020304" pitchFamily="18" charset="0"/>
            </a:endParaRPr>
          </a:p>
          <a:p>
            <a:pPr marL="285750" indent="-285750" fontAlgn="auto">
              <a:spcBef>
                <a:spcPts val="0"/>
              </a:spcBef>
              <a:spcAft>
                <a:spcPts val="0"/>
              </a:spcAft>
              <a:buClr>
                <a:schemeClr val="bg1">
                  <a:lumMod val="65000"/>
                </a:schemeClr>
              </a:buClr>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Directs Annual Report be submitted to two Senate Committees and two House </a:t>
            </a:r>
            <a:r>
              <a:rPr lang="en-US" sz="2000" dirty="0" smtClean="0">
                <a:solidFill>
                  <a:prstClr val="black"/>
                </a:solidFill>
                <a:latin typeface="Times New Roman" panose="02020603050405020304" pitchFamily="18" charset="0"/>
                <a:cs typeface="Times New Roman" panose="02020603050405020304" pitchFamily="18" charset="0"/>
              </a:rPr>
              <a:t>Committees</a:t>
            </a:r>
          </a:p>
          <a:p>
            <a:pPr marL="742950" lvl="1" indent="-285750" fontAlgn="auto">
              <a:spcBef>
                <a:spcPts val="0"/>
              </a:spcBef>
              <a:spcAft>
                <a:spcPts val="0"/>
              </a:spcAft>
              <a:buClr>
                <a:schemeClr val="bg1">
                  <a:lumMod val="65000"/>
                </a:schemeClr>
              </a:buClr>
              <a:buFont typeface="Wingdings" panose="05000000000000000000" pitchFamily="2" charset="2"/>
              <a:buChar char="Ø"/>
            </a:pPr>
            <a:r>
              <a:rPr lang="en-US" sz="2000" dirty="0" smtClean="0">
                <a:solidFill>
                  <a:prstClr val="black"/>
                </a:solidFill>
                <a:latin typeface="Times New Roman" panose="02020603050405020304" pitchFamily="18" charset="0"/>
                <a:cs typeface="Times New Roman" panose="02020603050405020304" pitchFamily="18" charset="0"/>
              </a:rPr>
              <a:t>Senate</a:t>
            </a:r>
            <a:r>
              <a:rPr lang="en-US" sz="2000" dirty="0">
                <a:solidFill>
                  <a:prstClr val="black"/>
                </a:solidFill>
                <a:latin typeface="Times New Roman" panose="02020603050405020304" pitchFamily="18" charset="0"/>
                <a:cs typeface="Times New Roman" panose="02020603050405020304" pitchFamily="18" charset="0"/>
              </a:rPr>
              <a:t>: Homeland Security &amp; Gov’t Affairs and Commerce, Science &amp; </a:t>
            </a:r>
            <a:r>
              <a:rPr lang="en-US" sz="2000" dirty="0" smtClean="0">
                <a:solidFill>
                  <a:prstClr val="black"/>
                </a:solidFill>
                <a:latin typeface="Times New Roman" panose="02020603050405020304" pitchFamily="18" charset="0"/>
                <a:cs typeface="Times New Roman" panose="02020603050405020304" pitchFamily="18" charset="0"/>
              </a:rPr>
              <a:t>Transportation</a:t>
            </a:r>
          </a:p>
          <a:p>
            <a:pPr marL="742950" lvl="1" indent="-285750" fontAlgn="auto">
              <a:spcBef>
                <a:spcPts val="0"/>
              </a:spcBef>
              <a:spcAft>
                <a:spcPts val="0"/>
              </a:spcAft>
              <a:buClr>
                <a:schemeClr val="bg1">
                  <a:lumMod val="65000"/>
                </a:schemeClr>
              </a:buClr>
              <a:buFont typeface="Wingdings" panose="05000000000000000000" pitchFamily="2" charset="2"/>
              <a:buChar char="Ø"/>
            </a:pPr>
            <a:r>
              <a:rPr lang="en-US" sz="2000" dirty="0" smtClean="0">
                <a:solidFill>
                  <a:prstClr val="black"/>
                </a:solidFill>
                <a:latin typeface="Times New Roman" panose="02020603050405020304" pitchFamily="18" charset="0"/>
                <a:cs typeface="Times New Roman" panose="02020603050405020304" pitchFamily="18" charset="0"/>
              </a:rPr>
              <a:t>House</a:t>
            </a:r>
            <a:r>
              <a:rPr lang="en-US" sz="2000" dirty="0">
                <a:solidFill>
                  <a:prstClr val="black"/>
                </a:solidFill>
                <a:latin typeface="Times New Roman" panose="02020603050405020304" pitchFamily="18" charset="0"/>
                <a:cs typeface="Times New Roman" panose="02020603050405020304" pitchFamily="18" charset="0"/>
              </a:rPr>
              <a:t>: Homeland Security and Transportation &amp; Infrastructure</a:t>
            </a:r>
            <a:br>
              <a:rPr lang="en-US" sz="2000" dirty="0">
                <a:solidFill>
                  <a:prstClr val="black"/>
                </a:solidFill>
                <a:latin typeface="Times New Roman" panose="02020603050405020304" pitchFamily="18" charset="0"/>
                <a:cs typeface="Times New Roman" panose="02020603050405020304" pitchFamily="18" charset="0"/>
              </a:rPr>
            </a:br>
            <a:endParaRPr lang="en-US" sz="2000" dirty="0">
              <a:solidFill>
                <a:prstClr val="black"/>
              </a:solidFill>
              <a:latin typeface="Times New Roman" panose="02020603050405020304" pitchFamily="18" charset="0"/>
              <a:cs typeface="Times New Roman" panose="02020603050405020304" pitchFamily="18" charset="0"/>
            </a:endParaRPr>
          </a:p>
          <a:p>
            <a:pPr marL="285750" indent="-285750" fontAlgn="auto">
              <a:spcBef>
                <a:spcPts val="0"/>
              </a:spcBef>
              <a:spcAft>
                <a:spcPts val="0"/>
              </a:spcAft>
              <a:buClr>
                <a:schemeClr val="bg1">
                  <a:lumMod val="65000"/>
                </a:schemeClr>
              </a:buClr>
              <a:buFont typeface="Wingdings" panose="05000000000000000000" pitchFamily="2" charset="2"/>
              <a:buChar char="Ø"/>
            </a:pPr>
            <a:r>
              <a:rPr lang="en-US" sz="2000" dirty="0">
                <a:solidFill>
                  <a:prstClr val="black"/>
                </a:solidFill>
                <a:latin typeface="Times New Roman" panose="02020603050405020304" pitchFamily="18" charset="0"/>
                <a:cs typeface="Times New Roman" panose="02020603050405020304" pitchFamily="18" charset="0"/>
              </a:rPr>
              <a:t>Integrates IPAWS Training into NIMS</a:t>
            </a:r>
            <a:br>
              <a:rPr lang="en-US" sz="2000" dirty="0">
                <a:solidFill>
                  <a:prstClr val="black"/>
                </a:solidFill>
                <a:latin typeface="Times New Roman" panose="02020603050405020304" pitchFamily="18" charset="0"/>
                <a:cs typeface="Times New Roman" panose="02020603050405020304" pitchFamily="18" charset="0"/>
              </a:rPr>
            </a:b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461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400050" y="76200"/>
            <a:ext cx="6286500" cy="591582"/>
          </a:xfrm>
        </p:spPr>
        <p:txBody>
          <a:bodyPr anchor="t"/>
          <a:lstStyle/>
          <a:p>
            <a:r>
              <a:rPr lang="en-GB" sz="3600" dirty="0">
                <a:latin typeface="Cambria" panose="02040503050406030204" pitchFamily="18" charset="0"/>
              </a:rPr>
              <a:t>What is IPAWS?</a:t>
            </a:r>
          </a:p>
        </p:txBody>
      </p:sp>
      <p:sp>
        <p:nvSpPr>
          <p:cNvPr id="5" name="Content Placeholder 16"/>
          <p:cNvSpPr txBox="1">
            <a:spLocks/>
          </p:cNvSpPr>
          <p:nvPr/>
        </p:nvSpPr>
        <p:spPr bwMode="auto">
          <a:xfrm>
            <a:off x="76200" y="914400"/>
            <a:ext cx="8915400" cy="3518468"/>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Times New Roman" pitchFamily="18" charset="0"/>
                <a:ea typeface="+mn-ea"/>
                <a:cs typeface="Times New Roman" pitchFamily="18" charset="0"/>
              </a:defRPr>
            </a:lvl1pPr>
            <a:lvl2pPr marL="742950" indent="-285750" algn="l" rtl="0" fontAlgn="base">
              <a:spcBef>
                <a:spcPct val="20000"/>
              </a:spcBef>
              <a:spcAft>
                <a:spcPct val="0"/>
              </a:spcAft>
              <a:buChar char="–"/>
              <a:defRPr sz="2800">
                <a:solidFill>
                  <a:schemeClr val="tx1"/>
                </a:solidFill>
                <a:latin typeface="Times New Roman" pitchFamily="18" charset="0"/>
                <a:cs typeface="Times New Roman" pitchFamily="18" charset="0"/>
              </a:defRPr>
            </a:lvl2pPr>
            <a:lvl3pPr marL="1143000" indent="-228600" algn="l" rtl="0" fontAlgn="base">
              <a:spcBef>
                <a:spcPct val="20000"/>
              </a:spcBef>
              <a:spcAft>
                <a:spcPct val="0"/>
              </a:spcAft>
              <a:buChar char="•"/>
              <a:defRPr sz="2400">
                <a:solidFill>
                  <a:schemeClr val="tx1"/>
                </a:solidFill>
                <a:latin typeface="Times New Roman" pitchFamily="18" charset="0"/>
                <a:cs typeface="Times New Roman" pitchFamily="18" charset="0"/>
              </a:defRPr>
            </a:lvl3pPr>
            <a:lvl4pPr marL="16002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4pPr>
            <a:lvl5pPr marL="2057400" indent="-228600" algn="l" rtl="0" fontAlgn="base">
              <a:spcBef>
                <a:spcPct val="20000"/>
              </a:spcBef>
              <a:spcAft>
                <a:spcPct val="0"/>
              </a:spcAft>
              <a:buChar char="»"/>
              <a:defRPr sz="2000">
                <a:solidFill>
                  <a:schemeClr val="tx1"/>
                </a:solidFill>
                <a:latin typeface="Times New Roman" pitchFamily="18" charset="0"/>
                <a:cs typeface="Times New Roman"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57175" indent="-257175" defTabSz="685800">
              <a:lnSpc>
                <a:spcPct val="100000"/>
              </a:lnSpc>
              <a:spcAft>
                <a:spcPts val="900"/>
              </a:spcAft>
              <a:buClrTx/>
              <a:buSzTx/>
              <a:buFontTx/>
              <a:buChar char="•"/>
              <a:defRPr/>
            </a:pPr>
            <a:r>
              <a:rPr lang="en-US" sz="1800" kern="0" dirty="0">
                <a:solidFill>
                  <a:srgbClr val="000000"/>
                </a:solidFill>
                <a:latin typeface="+mj-lt"/>
              </a:rPr>
              <a:t>A</a:t>
            </a:r>
            <a:r>
              <a:rPr lang="en-US" sz="1800" kern="0" dirty="0" smtClean="0">
                <a:solidFill>
                  <a:srgbClr val="000000"/>
                </a:solidFill>
                <a:latin typeface="+mj-lt"/>
              </a:rPr>
              <a:t> </a:t>
            </a:r>
            <a:r>
              <a:rPr lang="en-US" sz="1800" kern="0" dirty="0">
                <a:solidFill>
                  <a:srgbClr val="000000"/>
                </a:solidFill>
                <a:latin typeface="+mj-lt"/>
              </a:rPr>
              <a:t>national </a:t>
            </a:r>
            <a:r>
              <a:rPr lang="en-US" sz="1800" kern="0" dirty="0" smtClean="0">
                <a:solidFill>
                  <a:srgbClr val="000000"/>
                </a:solidFill>
                <a:latin typeface="+mj-lt"/>
              </a:rPr>
              <a:t>program to ensure that under all conditions </a:t>
            </a:r>
            <a:r>
              <a:rPr lang="en-US" sz="1800" kern="0" dirty="0">
                <a:solidFill>
                  <a:srgbClr val="000000"/>
                </a:solidFill>
                <a:latin typeface="+mj-lt"/>
              </a:rPr>
              <a:t>t</a:t>
            </a:r>
            <a:r>
              <a:rPr lang="en-US" sz="1800" kern="0" dirty="0" smtClean="0">
                <a:solidFill>
                  <a:srgbClr val="000000"/>
                </a:solidFill>
                <a:latin typeface="+mj-lt"/>
              </a:rPr>
              <a:t>he President can alert </a:t>
            </a:r>
            <a:r>
              <a:rPr lang="en-US" sz="1800" kern="0" dirty="0">
                <a:solidFill>
                  <a:srgbClr val="000000"/>
                </a:solidFill>
                <a:latin typeface="+mj-lt"/>
              </a:rPr>
              <a:t>and warn the civilian population in areas endangered by natural disasters, acts of terrorism, and other man-made disasters or threats to </a:t>
            </a:r>
            <a:r>
              <a:rPr lang="en-US" sz="1800" kern="0" dirty="0">
                <a:solidFill>
                  <a:srgbClr val="000000"/>
                </a:solidFill>
                <a:latin typeface="+mj-lt"/>
              </a:rPr>
              <a:t>public </a:t>
            </a:r>
            <a:r>
              <a:rPr lang="en-US" sz="1800" kern="0" dirty="0" smtClean="0">
                <a:solidFill>
                  <a:srgbClr val="000000"/>
                </a:solidFill>
                <a:latin typeface="+mj-lt"/>
              </a:rPr>
              <a:t>safety</a:t>
            </a:r>
            <a:r>
              <a:rPr lang="en-US" sz="2400" kern="0" dirty="0" smtClean="0">
                <a:solidFill>
                  <a:srgbClr val="000000"/>
                </a:solidFill>
              </a:rPr>
              <a:t> </a:t>
            </a:r>
            <a:r>
              <a:rPr lang="en-US" sz="1600" kern="0" dirty="0">
                <a:solidFill>
                  <a:srgbClr val="000000"/>
                </a:solidFill>
              </a:rPr>
              <a:t>– </a:t>
            </a:r>
            <a:r>
              <a:rPr lang="en-US" sz="1600" i="1" kern="0" dirty="0">
                <a:solidFill>
                  <a:srgbClr val="000000"/>
                </a:solidFill>
              </a:rPr>
              <a:t>EO 13407 June 2006, PL 114-143 April 2016</a:t>
            </a:r>
            <a:endParaRPr lang="en-US" sz="1000" kern="0" dirty="0">
              <a:solidFill>
                <a:srgbClr val="000000"/>
              </a:solidFill>
            </a:endParaRPr>
          </a:p>
          <a:p>
            <a:pPr marL="342900" lvl="1" indent="0" algn="just" defTabSz="685800">
              <a:lnSpc>
                <a:spcPct val="100000"/>
              </a:lnSpc>
              <a:spcBef>
                <a:spcPts val="0"/>
              </a:spcBef>
              <a:spcAft>
                <a:spcPts val="450"/>
              </a:spcAft>
              <a:buClrTx/>
              <a:buSzTx/>
              <a:buNone/>
              <a:defRPr/>
            </a:pPr>
            <a:endParaRPr lang="en-US" sz="600" kern="0" dirty="0" smtClean="0">
              <a:solidFill>
                <a:srgbClr val="000000"/>
              </a:solidFill>
              <a:latin typeface="+mj-lt"/>
            </a:endParaRPr>
          </a:p>
          <a:p>
            <a:pPr marL="342900" lvl="1" indent="0" algn="just" defTabSz="685800">
              <a:lnSpc>
                <a:spcPct val="100000"/>
              </a:lnSpc>
              <a:spcBef>
                <a:spcPts val="0"/>
              </a:spcBef>
              <a:spcAft>
                <a:spcPts val="450"/>
              </a:spcAft>
              <a:buClrTx/>
              <a:buSzTx/>
              <a:buNone/>
              <a:defRPr/>
            </a:pPr>
            <a:endParaRPr lang="en-US" sz="600" kern="0" dirty="0">
              <a:solidFill>
                <a:srgbClr val="000000"/>
              </a:solidFill>
              <a:latin typeface="+mj-lt"/>
            </a:endParaRPr>
          </a:p>
          <a:p>
            <a:pPr marL="557213" lvl="1" indent="-214313" defTabSz="685800">
              <a:lnSpc>
                <a:spcPct val="100000"/>
              </a:lnSpc>
              <a:spcBef>
                <a:spcPts val="0"/>
              </a:spcBef>
              <a:spcAft>
                <a:spcPts val="450"/>
              </a:spcAft>
              <a:buClrTx/>
              <a:buSzTx/>
              <a:buFontTx/>
              <a:buChar char="–"/>
              <a:defRPr/>
            </a:pPr>
            <a:r>
              <a:rPr lang="en-US" sz="1800" kern="0" dirty="0">
                <a:solidFill>
                  <a:srgbClr val="000000"/>
                </a:solidFill>
                <a:latin typeface="+mj-lt"/>
              </a:rPr>
              <a:t>provides authenticated emergency alert and </a:t>
            </a:r>
            <a:r>
              <a:rPr lang="en-US" sz="1800" kern="0" dirty="0" smtClean="0">
                <a:solidFill>
                  <a:srgbClr val="000000"/>
                </a:solidFill>
                <a:latin typeface="+mj-lt"/>
              </a:rPr>
              <a:t>warning </a:t>
            </a:r>
            <a:r>
              <a:rPr lang="en-US" sz="1800" kern="0" dirty="0">
                <a:solidFill>
                  <a:srgbClr val="000000"/>
                </a:solidFill>
                <a:latin typeface="+mj-lt"/>
              </a:rPr>
              <a:t>messaging from emergency officials to the public through:</a:t>
            </a:r>
          </a:p>
          <a:p>
            <a:pPr marL="857250" lvl="2" indent="-171450" defTabSz="685800">
              <a:lnSpc>
                <a:spcPct val="100000"/>
              </a:lnSpc>
              <a:spcBef>
                <a:spcPts val="0"/>
              </a:spcBef>
              <a:spcAft>
                <a:spcPts val="450"/>
              </a:spcAft>
              <a:buClrTx/>
              <a:buSzTx/>
              <a:buFontTx/>
              <a:buChar char="•"/>
              <a:defRPr/>
            </a:pPr>
            <a:r>
              <a:rPr lang="en-US" sz="1800" kern="0" dirty="0">
                <a:solidFill>
                  <a:srgbClr val="000000"/>
                </a:solidFill>
                <a:latin typeface="+mj-lt"/>
              </a:rPr>
              <a:t>radio and television via the Emergency Alert System</a:t>
            </a:r>
          </a:p>
          <a:p>
            <a:pPr marL="857250" lvl="2" indent="-171450" defTabSz="685800">
              <a:lnSpc>
                <a:spcPct val="100000"/>
              </a:lnSpc>
              <a:spcBef>
                <a:spcPts val="0"/>
              </a:spcBef>
              <a:spcAft>
                <a:spcPts val="450"/>
              </a:spcAft>
              <a:buClrTx/>
              <a:buSzTx/>
              <a:buFontTx/>
              <a:buChar char="•"/>
              <a:defRPr/>
            </a:pPr>
            <a:r>
              <a:rPr lang="en-US" sz="1800" kern="0" dirty="0">
                <a:solidFill>
                  <a:srgbClr val="000000"/>
                </a:solidFill>
                <a:latin typeface="+mj-lt"/>
              </a:rPr>
              <a:t>cellular phones via Wireless Emergency Alerts</a:t>
            </a:r>
          </a:p>
          <a:p>
            <a:pPr marL="857250" lvl="2" indent="-171450" defTabSz="685800">
              <a:lnSpc>
                <a:spcPct val="100000"/>
              </a:lnSpc>
              <a:spcBef>
                <a:spcPts val="0"/>
              </a:spcBef>
              <a:spcAft>
                <a:spcPts val="450"/>
              </a:spcAft>
              <a:buClrTx/>
              <a:buSzTx/>
              <a:buFontTx/>
              <a:buChar char="•"/>
              <a:defRPr/>
            </a:pPr>
            <a:r>
              <a:rPr lang="en-US" sz="1800" kern="0" dirty="0">
                <a:solidFill>
                  <a:srgbClr val="000000"/>
                </a:solidFill>
                <a:latin typeface="+mj-lt"/>
              </a:rPr>
              <a:t>NOAA All Hazards Weather Radio via IPAWS-NOAA gateway</a:t>
            </a:r>
          </a:p>
          <a:p>
            <a:pPr marL="857250" lvl="2" indent="-171450" defTabSz="685800">
              <a:lnSpc>
                <a:spcPct val="100000"/>
              </a:lnSpc>
              <a:spcBef>
                <a:spcPts val="0"/>
              </a:spcBef>
              <a:spcAft>
                <a:spcPts val="450"/>
              </a:spcAft>
              <a:buClrTx/>
              <a:buSzTx/>
              <a:buFontTx/>
              <a:buChar char="•"/>
              <a:defRPr/>
            </a:pPr>
            <a:r>
              <a:rPr lang="en-US" sz="1800" kern="0" dirty="0">
                <a:solidFill>
                  <a:srgbClr val="000000"/>
                </a:solidFill>
                <a:latin typeface="+mj-lt"/>
              </a:rPr>
              <a:t>Internet applications and websites via the IPAWS Alerts </a:t>
            </a:r>
            <a:r>
              <a:rPr lang="en-US" sz="1800" kern="0" dirty="0" smtClean="0">
                <a:solidFill>
                  <a:srgbClr val="000000"/>
                </a:solidFill>
                <a:latin typeface="+mj-lt"/>
              </a:rPr>
              <a:t>Feed</a:t>
            </a:r>
          </a:p>
          <a:p>
            <a:pPr marL="857250" lvl="2" indent="-171450" defTabSz="685800">
              <a:lnSpc>
                <a:spcPct val="100000"/>
              </a:lnSpc>
              <a:spcBef>
                <a:spcPts val="0"/>
              </a:spcBef>
              <a:spcAft>
                <a:spcPts val="450"/>
              </a:spcAft>
              <a:buClrTx/>
              <a:buSzTx/>
              <a:buFontTx/>
              <a:buChar char="•"/>
              <a:defRPr/>
            </a:pPr>
            <a:r>
              <a:rPr lang="en-US" sz="1800" kern="0" dirty="0" smtClean="0">
                <a:solidFill>
                  <a:srgbClr val="000000"/>
                </a:solidFill>
                <a:latin typeface="+mj-lt"/>
              </a:rPr>
              <a:t>Future technologies…</a:t>
            </a:r>
          </a:p>
          <a:p>
            <a:pPr marL="685800" lvl="2" indent="0" defTabSz="685800">
              <a:lnSpc>
                <a:spcPct val="100000"/>
              </a:lnSpc>
              <a:spcBef>
                <a:spcPts val="0"/>
              </a:spcBef>
              <a:spcAft>
                <a:spcPts val="450"/>
              </a:spcAft>
              <a:buClrTx/>
              <a:buSzTx/>
              <a:buNone/>
              <a:defRPr/>
            </a:pPr>
            <a:endParaRPr lang="en-US" sz="800" kern="0" dirty="0" smtClean="0">
              <a:solidFill>
                <a:srgbClr val="000000"/>
              </a:solidFill>
              <a:latin typeface="+mj-lt"/>
            </a:endParaRPr>
          </a:p>
          <a:p>
            <a:pPr marL="685800" lvl="2" indent="0" defTabSz="685800">
              <a:lnSpc>
                <a:spcPct val="100000"/>
              </a:lnSpc>
              <a:spcBef>
                <a:spcPts val="0"/>
              </a:spcBef>
              <a:spcAft>
                <a:spcPts val="450"/>
              </a:spcAft>
              <a:buClrTx/>
              <a:buSzTx/>
              <a:buNone/>
              <a:defRPr/>
            </a:pPr>
            <a:endParaRPr lang="en-US" sz="800" kern="0" dirty="0" smtClean="0">
              <a:solidFill>
                <a:srgbClr val="000000"/>
              </a:solidFill>
              <a:latin typeface="+mj-lt"/>
            </a:endParaRPr>
          </a:p>
          <a:p>
            <a:pPr marL="571500" lvl="1" defTabSz="685800">
              <a:lnSpc>
                <a:spcPct val="100000"/>
              </a:lnSpc>
              <a:spcBef>
                <a:spcPts val="0"/>
              </a:spcBef>
              <a:spcAft>
                <a:spcPts val="450"/>
              </a:spcAft>
              <a:buClrTx/>
              <a:buSzTx/>
              <a:defRPr/>
            </a:pPr>
            <a:r>
              <a:rPr lang="en-US" sz="1800" kern="0" dirty="0">
                <a:solidFill>
                  <a:srgbClr val="000000"/>
                </a:solidFill>
                <a:latin typeface="+mj-lt"/>
              </a:rPr>
              <a:t>Capabilities extended to Federal, State, local, territorial and Tribal governments  </a:t>
            </a:r>
          </a:p>
          <a:p>
            <a:pPr marL="685800" lvl="2" indent="0" defTabSz="685800">
              <a:lnSpc>
                <a:spcPct val="100000"/>
              </a:lnSpc>
              <a:spcBef>
                <a:spcPts val="0"/>
              </a:spcBef>
              <a:spcAft>
                <a:spcPts val="450"/>
              </a:spcAft>
              <a:buClrTx/>
              <a:buSzTx/>
              <a:buNone/>
              <a:defRPr/>
            </a:pPr>
            <a:endParaRPr lang="en-US" sz="600" kern="0" dirty="0">
              <a:solidFill>
                <a:srgbClr val="000000"/>
              </a:solidFill>
              <a:latin typeface="+mj-lt"/>
            </a:endParaRPr>
          </a:p>
        </p:txBody>
      </p:sp>
      <p:sp>
        <p:nvSpPr>
          <p:cNvPr id="3" name="Slide Number Placeholder 2"/>
          <p:cNvSpPr>
            <a:spLocks noGrp="1"/>
          </p:cNvSpPr>
          <p:nvPr>
            <p:ph type="sldNum" idx="10"/>
          </p:nvPr>
        </p:nvSpPr>
        <p:spPr/>
        <p:txBody>
          <a:bodyPr/>
          <a:lstStyle/>
          <a:p>
            <a:fld id="{FF28B10A-F996-4624-9FBE-126413C0CEBF}" type="slidenum">
              <a:rPr lang="en-GB" smtClean="0"/>
              <a:pPr/>
              <a:t>6</a:t>
            </a:fld>
            <a:endParaRPr lang="en-GB" dirty="0"/>
          </a:p>
        </p:txBody>
      </p:sp>
    </p:spTree>
    <p:extLst>
      <p:ext uri="{BB962C8B-B14F-4D97-AF65-F5344CB8AC3E}">
        <p14:creationId xmlns:p14="http://schemas.microsoft.com/office/powerpoint/2010/main" val="2998315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3657600" cy="760413"/>
          </a:xfrm>
          <a:noFill/>
          <a:ln w="9525">
            <a:noFill/>
            <a:round/>
            <a:headEnd/>
            <a:tailEnd/>
          </a:ln>
          <a:effectLst/>
        </p:spPr>
        <p:txBody>
          <a:bodyPr vert="horz" wrap="square" lIns="90000" tIns="46800" rIns="90000" bIns="46800" numCol="1" anchor="ctr" anchorCtr="0" compatLnSpc="1">
            <a:prstTxWarp prst="textNoShape">
              <a:avLst/>
            </a:prstTxWarp>
          </a:bodyPr>
          <a:lstStyle/>
          <a:p>
            <a:r>
              <a:rPr lang="en-US" sz="3600" kern="1200" dirty="0">
                <a:latin typeface="Cambria" panose="02040503050406030204" pitchFamily="18" charset="0"/>
              </a:rPr>
              <a:t>The IPAWS </a:t>
            </a:r>
            <a:r>
              <a:rPr lang="en-US" sz="3600" kern="1200" dirty="0">
                <a:latin typeface="Cambria" panose="02040503050406030204" pitchFamily="18" charset="0"/>
              </a:rPr>
              <a:t>Vision</a:t>
            </a:r>
          </a:p>
        </p:txBody>
      </p:sp>
      <p:pic>
        <p:nvPicPr>
          <p:cNvPr id="25" name="Picture 24" descr="Vision pic.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12814"/>
            <a:ext cx="5873780" cy="4089662"/>
          </a:xfrm>
          <a:prstGeom prst="rect">
            <a:avLst/>
          </a:prstGeom>
        </p:spPr>
      </p:pic>
      <p:sp>
        <p:nvSpPr>
          <p:cNvPr id="28" name="Rectangle 50"/>
          <p:cNvSpPr>
            <a:spLocks noChangeArrowheads="1"/>
          </p:cNvSpPr>
          <p:nvPr/>
        </p:nvSpPr>
        <p:spPr bwMode="auto">
          <a:xfrm>
            <a:off x="149992" y="5164721"/>
            <a:ext cx="5243512" cy="550279"/>
          </a:xfrm>
          <a:prstGeom prst="rect">
            <a:avLst/>
          </a:prstGeom>
          <a:noFill/>
          <a:ln w="9525" algn="ctr">
            <a:noFill/>
            <a:miter lim="800000"/>
            <a:headEnd/>
            <a:tailEnd/>
          </a:ln>
        </p:spPr>
        <p:txBody>
          <a:bodyPr>
            <a:spAutoFit/>
          </a:bodyPr>
          <a:lstStyle/>
          <a:p>
            <a:pPr algn="ctr"/>
            <a:r>
              <a:rPr lang="en-US" sz="1600" b="1" i="1" dirty="0" smtClean="0">
                <a:solidFill>
                  <a:prstClr val="black"/>
                </a:solidFill>
              </a:rPr>
              <a:t>“Timely </a:t>
            </a:r>
            <a:r>
              <a:rPr lang="en-US" sz="1600" b="1" i="1" dirty="0">
                <a:solidFill>
                  <a:prstClr val="black"/>
                </a:solidFill>
              </a:rPr>
              <a:t>Alert And Warning To American </a:t>
            </a:r>
            <a:r>
              <a:rPr lang="en-US" sz="1600" b="1" i="1" dirty="0" smtClean="0">
                <a:solidFill>
                  <a:prstClr val="black"/>
                </a:solidFill>
              </a:rPr>
              <a:t>Citizens In The Preservation of </a:t>
            </a:r>
            <a:r>
              <a:rPr lang="en-US" sz="1600" b="1" i="1" dirty="0">
                <a:solidFill>
                  <a:prstClr val="black"/>
                </a:solidFill>
              </a:rPr>
              <a:t>Life And </a:t>
            </a:r>
            <a:r>
              <a:rPr lang="en-US" sz="1600" b="1" i="1" dirty="0" smtClean="0">
                <a:solidFill>
                  <a:prstClr val="black"/>
                </a:solidFill>
              </a:rPr>
              <a:t>Property”</a:t>
            </a:r>
            <a:endParaRPr lang="en-US" sz="1600" b="1" i="1" dirty="0">
              <a:solidFill>
                <a:prstClr val="black"/>
              </a:solidFill>
            </a:endParaRPr>
          </a:p>
        </p:txBody>
      </p:sp>
      <p:sp>
        <p:nvSpPr>
          <p:cNvPr id="29" name="Content Placeholder 2"/>
          <p:cNvSpPr>
            <a:spLocks noGrp="1"/>
          </p:cNvSpPr>
          <p:nvPr>
            <p:ph idx="1"/>
          </p:nvPr>
        </p:nvSpPr>
        <p:spPr>
          <a:xfrm>
            <a:off x="5601053" y="990600"/>
            <a:ext cx="3466747" cy="4495800"/>
          </a:xfrm>
          <a:noFill/>
          <a:ln w="9525">
            <a:noFill/>
            <a:miter lim="800000"/>
            <a:headEnd/>
            <a:tailEnd/>
          </a:ln>
        </p:spPr>
        <p:txBody>
          <a:bodyPr vert="horz" wrap="square" lIns="0" tIns="0" rIns="0" bIns="0" numCol="1" anchor="t" anchorCtr="0" compatLnSpc="1">
            <a:prstTxWarp prst="textNoShape">
              <a:avLst/>
            </a:prstTxWarp>
          </a:bodyPr>
          <a:lstStyle/>
          <a:p>
            <a:pPr marL="574675" indent="-342900">
              <a:spcBef>
                <a:spcPct val="0"/>
              </a:spcBef>
              <a:spcAft>
                <a:spcPts val="600"/>
              </a:spcAft>
              <a:buFont typeface="Arial" pitchFamily="34" charset="0"/>
              <a:buChar char="•"/>
            </a:pPr>
            <a:r>
              <a:rPr lang="en-US" sz="2000" kern="1200" dirty="0" smtClean="0">
                <a:latin typeface="+mj-lt"/>
                <a:ea typeface="Arial Unicode MS" pitchFamily="34" charset="-128"/>
                <a:cs typeface="Arial Unicode MS" pitchFamily="34" charset="-128"/>
              </a:rPr>
              <a:t>One alert to several public </a:t>
            </a:r>
            <a:r>
              <a:rPr lang="en-US" sz="2000" kern="1200" dirty="0">
                <a:latin typeface="+mj-lt"/>
                <a:ea typeface="Arial Unicode MS" pitchFamily="34" charset="-128"/>
                <a:cs typeface="Arial Unicode MS" pitchFamily="34" charset="-128"/>
              </a:rPr>
              <a:t>dissemination channels</a:t>
            </a:r>
          </a:p>
          <a:p>
            <a:pPr marL="574675" indent="-342900">
              <a:spcBef>
                <a:spcPct val="0"/>
              </a:spcBef>
              <a:buFont typeface="Arial" pitchFamily="34" charset="0"/>
              <a:buChar char="•"/>
            </a:pPr>
            <a:r>
              <a:rPr lang="en-US" sz="2000" kern="1200" dirty="0" smtClean="0">
                <a:latin typeface="+mj-lt"/>
                <a:ea typeface="Arial Unicode MS" pitchFamily="34" charset="-128"/>
                <a:cs typeface="Arial Unicode MS" pitchFamily="34" charset="-128"/>
              </a:rPr>
              <a:t>Incorporated into mass notification systems - easier </a:t>
            </a:r>
            <a:r>
              <a:rPr lang="en-US" sz="2000" kern="1200" dirty="0">
                <a:latin typeface="+mj-lt"/>
                <a:ea typeface="Arial Unicode MS" pitchFamily="34" charset="-128"/>
                <a:cs typeface="Arial Unicode MS" pitchFamily="34" charset="-128"/>
              </a:rPr>
              <a:t>to use by public safety/alerting </a:t>
            </a:r>
            <a:r>
              <a:rPr lang="en-US" sz="2000" kern="1200" dirty="0" smtClean="0">
                <a:latin typeface="+mj-lt"/>
                <a:ea typeface="Arial Unicode MS" pitchFamily="34" charset="-128"/>
                <a:cs typeface="Arial Unicode MS" pitchFamily="34" charset="-128"/>
              </a:rPr>
              <a:t>authorities</a:t>
            </a:r>
          </a:p>
          <a:p>
            <a:pPr marL="574675" indent="-342900">
              <a:buFont typeface="Arial" pitchFamily="34" charset="0"/>
              <a:buChar char="•"/>
            </a:pPr>
            <a:r>
              <a:rPr lang="en-US" sz="2000" dirty="0">
                <a:latin typeface="+mj-lt"/>
              </a:rPr>
              <a:t>Improves and </a:t>
            </a:r>
            <a:r>
              <a:rPr lang="en-US" sz="2000" dirty="0" smtClean="0">
                <a:latin typeface="+mj-lt"/>
              </a:rPr>
              <a:t>enhances alert and warning capabilities: </a:t>
            </a:r>
            <a:endParaRPr lang="en-US" sz="2000" dirty="0">
              <a:latin typeface="+mj-lt"/>
            </a:endParaRPr>
          </a:p>
          <a:p>
            <a:pPr marL="676275" indent="-211138">
              <a:buFont typeface="Wingdings" pitchFamily="2" charset="2"/>
              <a:buChar char="§"/>
            </a:pPr>
            <a:r>
              <a:rPr lang="en-US" sz="2000" dirty="0" smtClean="0">
                <a:latin typeface="+mj-lt"/>
              </a:rPr>
              <a:t>Increases alert coverage</a:t>
            </a:r>
            <a:endParaRPr lang="en-US" sz="2000" dirty="0">
              <a:latin typeface="+mj-lt"/>
            </a:endParaRPr>
          </a:p>
          <a:p>
            <a:pPr marL="676275" indent="-211138">
              <a:buFont typeface="Wingdings" pitchFamily="2" charset="2"/>
              <a:buChar char="§"/>
            </a:pPr>
            <a:r>
              <a:rPr lang="en-US" sz="2000" dirty="0" smtClean="0">
                <a:latin typeface="+mj-lt"/>
              </a:rPr>
              <a:t>Increases </a:t>
            </a:r>
            <a:r>
              <a:rPr lang="en-US" sz="2000" dirty="0">
                <a:latin typeface="+mj-lt"/>
              </a:rPr>
              <a:t>likelihood public will take action</a:t>
            </a:r>
            <a:endParaRPr lang="en-US" sz="2000" dirty="0" smtClean="0">
              <a:latin typeface="+mj-lt"/>
            </a:endParaRPr>
          </a:p>
          <a:p>
            <a:pPr marL="676275" indent="-211138">
              <a:buFont typeface="Wingdings" pitchFamily="2" charset="2"/>
              <a:buChar char="§"/>
            </a:pPr>
            <a:r>
              <a:rPr lang="en-US" sz="2000" dirty="0" smtClean="0">
                <a:latin typeface="+mj-lt"/>
              </a:rPr>
              <a:t>Increases awareness</a:t>
            </a:r>
          </a:p>
          <a:p>
            <a:pPr marL="465137" indent="0">
              <a:buNone/>
            </a:pPr>
            <a:endParaRPr lang="en-US" sz="2000" dirty="0">
              <a:latin typeface="+mj-lt"/>
            </a:endParaRPr>
          </a:p>
          <a:p>
            <a:pPr marL="574675" indent="-342900">
              <a:spcBef>
                <a:spcPct val="0"/>
              </a:spcBef>
              <a:buFont typeface="Arial" pitchFamily="34" charset="0"/>
              <a:buChar char="•"/>
            </a:pPr>
            <a:endParaRPr lang="en-US" sz="1800" kern="1200" dirty="0">
              <a:latin typeface="+mj-lt"/>
              <a:ea typeface="Arial Unicode MS" pitchFamily="34" charset="-128"/>
              <a:cs typeface="Arial Unicode MS" pitchFamily="34" charset="-128"/>
            </a:endParaRPr>
          </a:p>
        </p:txBody>
      </p:sp>
      <p:sp>
        <p:nvSpPr>
          <p:cNvPr id="32" name="Content Placeholder 2"/>
          <p:cNvSpPr txBox="1">
            <a:spLocks/>
          </p:cNvSpPr>
          <p:nvPr/>
        </p:nvSpPr>
        <p:spPr bwMode="auto">
          <a:xfrm>
            <a:off x="-2057400" y="6309650"/>
            <a:ext cx="6958299" cy="9411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34950" lvl="1" indent="-234950" defTabSz="914400" eaLnBrk="0" hangingPunct="0">
              <a:lnSpc>
                <a:spcPct val="100000"/>
              </a:lnSpc>
              <a:spcBef>
                <a:spcPct val="100000"/>
              </a:spcBef>
              <a:buClr>
                <a:srgbClr val="0B1F65"/>
              </a:buClr>
              <a:buSzTx/>
              <a:buFont typeface="Webdings" pitchFamily="18" charset="2"/>
              <a:buChar char="4"/>
              <a:defRPr/>
            </a:pPr>
            <a:endParaRPr lang="en-US" sz="1200" kern="0" dirty="0" smtClean="0">
              <a:solidFill>
                <a:prstClr val="black"/>
              </a:solidFill>
              <a:latin typeface="Aria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3403" y="4424085"/>
            <a:ext cx="715166" cy="654591"/>
          </a:xfrm>
          <a:prstGeom prst="rect">
            <a:avLst/>
          </a:prstGeom>
        </p:spPr>
      </p:pic>
      <p:sp>
        <p:nvSpPr>
          <p:cNvPr id="3" name="Slide Number Placeholder 2"/>
          <p:cNvSpPr>
            <a:spLocks noGrp="1"/>
          </p:cNvSpPr>
          <p:nvPr>
            <p:ph type="sldNum" idx="10"/>
          </p:nvPr>
        </p:nvSpPr>
        <p:spPr/>
        <p:txBody>
          <a:bodyPr/>
          <a:lstStyle/>
          <a:p>
            <a:fld id="{FF28B10A-F996-4624-9FBE-126413C0CEBF}" type="slidenum">
              <a:rPr lang="en-GB" smtClean="0"/>
              <a:pPr/>
              <a:t>7</a:t>
            </a:fld>
            <a:endParaRPr lang="en-GB" dirty="0"/>
          </a:p>
        </p:txBody>
      </p:sp>
    </p:spTree>
    <p:extLst>
      <p:ext uri="{BB962C8B-B14F-4D97-AF65-F5344CB8AC3E}">
        <p14:creationId xmlns:p14="http://schemas.microsoft.com/office/powerpoint/2010/main" val="422221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79"/>
          <p:cNvCxnSpPr>
            <a:cxnSpLocks noChangeShapeType="1"/>
          </p:cNvCxnSpPr>
          <p:nvPr/>
        </p:nvCxnSpPr>
        <p:spPr bwMode="auto">
          <a:xfrm>
            <a:off x="1966413" y="3982777"/>
            <a:ext cx="1614987"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4" name="Straight Connector 82"/>
          <p:cNvCxnSpPr>
            <a:cxnSpLocks noChangeShapeType="1"/>
          </p:cNvCxnSpPr>
          <p:nvPr/>
        </p:nvCxnSpPr>
        <p:spPr bwMode="auto">
          <a:xfrm>
            <a:off x="3906972" y="3944544"/>
            <a:ext cx="0" cy="1138119"/>
          </a:xfrm>
          <a:prstGeom prst="line">
            <a:avLst/>
          </a:prstGeom>
          <a:noFill/>
          <a:ln w="38100">
            <a:solidFill>
              <a:srgbClr val="0931AF"/>
            </a:solidFill>
            <a:miter lim="800000"/>
            <a:headEnd/>
            <a:tailEnd/>
          </a:ln>
          <a:extLst>
            <a:ext uri="{909E8E84-426E-40DD-AFC4-6F175D3DCCD1}">
              <a14:hiddenFill xmlns:a14="http://schemas.microsoft.com/office/drawing/2010/main">
                <a:noFill/>
              </a14:hiddenFill>
            </a:ext>
          </a:extLst>
        </p:spPr>
      </p:cxnSp>
      <p:cxnSp>
        <p:nvCxnSpPr>
          <p:cNvPr id="5" name="Straight Connector 26"/>
          <p:cNvCxnSpPr>
            <a:cxnSpLocks noChangeShapeType="1"/>
          </p:cNvCxnSpPr>
          <p:nvPr/>
        </p:nvCxnSpPr>
        <p:spPr bwMode="auto">
          <a:xfrm flipV="1">
            <a:off x="4514112" y="3036437"/>
            <a:ext cx="0" cy="2186113"/>
          </a:xfrm>
          <a:prstGeom prst="line">
            <a:avLst/>
          </a:prstGeom>
          <a:noFill/>
          <a:ln w="38100" algn="ctr">
            <a:solidFill>
              <a:srgbClr val="0931AF"/>
            </a:solidFill>
            <a:round/>
            <a:headEnd/>
            <a:tailEnd/>
          </a:ln>
          <a:extLst>
            <a:ext uri="{909E8E84-426E-40DD-AFC4-6F175D3DCCD1}">
              <a14:hiddenFill xmlns:a14="http://schemas.microsoft.com/office/drawing/2010/main">
                <a:noFill/>
              </a14:hiddenFill>
            </a:ext>
          </a:extLst>
        </p:spPr>
      </p:cxnSp>
      <p:cxnSp>
        <p:nvCxnSpPr>
          <p:cNvPr id="6" name="Straight Connector 79"/>
          <p:cNvCxnSpPr>
            <a:cxnSpLocks noChangeShapeType="1"/>
          </p:cNvCxnSpPr>
          <p:nvPr/>
        </p:nvCxnSpPr>
        <p:spPr bwMode="auto">
          <a:xfrm>
            <a:off x="4509501" y="3036435"/>
            <a:ext cx="374012"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7" name="Straight Connector 79"/>
          <p:cNvCxnSpPr>
            <a:cxnSpLocks noChangeShapeType="1"/>
          </p:cNvCxnSpPr>
          <p:nvPr/>
        </p:nvCxnSpPr>
        <p:spPr bwMode="auto">
          <a:xfrm>
            <a:off x="4517569" y="3794723"/>
            <a:ext cx="374012"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8" name="Straight Connector 79"/>
          <p:cNvCxnSpPr>
            <a:cxnSpLocks noChangeShapeType="1"/>
          </p:cNvCxnSpPr>
          <p:nvPr/>
        </p:nvCxnSpPr>
        <p:spPr bwMode="auto">
          <a:xfrm>
            <a:off x="4517569" y="4472763"/>
            <a:ext cx="374012"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9" name="Straight Connector 79"/>
          <p:cNvCxnSpPr>
            <a:cxnSpLocks noChangeShapeType="1"/>
          </p:cNvCxnSpPr>
          <p:nvPr/>
        </p:nvCxnSpPr>
        <p:spPr bwMode="auto">
          <a:xfrm>
            <a:off x="4509501" y="5222549"/>
            <a:ext cx="374012"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10" name="Straight Connector 47"/>
          <p:cNvCxnSpPr>
            <a:cxnSpLocks noChangeShapeType="1"/>
          </p:cNvCxnSpPr>
          <p:nvPr/>
        </p:nvCxnSpPr>
        <p:spPr bwMode="auto">
          <a:xfrm>
            <a:off x="2944831" y="4715292"/>
            <a:ext cx="336176" cy="10058"/>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11" name="Straight Connector 78"/>
          <p:cNvCxnSpPr>
            <a:cxnSpLocks noChangeShapeType="1"/>
          </p:cNvCxnSpPr>
          <p:nvPr/>
        </p:nvCxnSpPr>
        <p:spPr bwMode="auto">
          <a:xfrm>
            <a:off x="1785949" y="5354377"/>
            <a:ext cx="1473574"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12" name="Straight Connector 79"/>
          <p:cNvCxnSpPr>
            <a:cxnSpLocks noChangeShapeType="1"/>
          </p:cNvCxnSpPr>
          <p:nvPr/>
        </p:nvCxnSpPr>
        <p:spPr bwMode="auto">
          <a:xfrm>
            <a:off x="1785949" y="3313408"/>
            <a:ext cx="1472173" cy="0"/>
          </a:xfrm>
          <a:prstGeom prst="line">
            <a:avLst/>
          </a:prstGeom>
          <a:noFill/>
          <a:ln w="38100">
            <a:solidFill>
              <a:srgbClr val="0B3893"/>
            </a:solidFill>
            <a:miter lim="800000"/>
            <a:headEnd/>
            <a:tailEnd/>
          </a:ln>
          <a:extLst>
            <a:ext uri="{909E8E84-426E-40DD-AFC4-6F175D3DCCD1}">
              <a14:hiddenFill xmlns:a14="http://schemas.microsoft.com/office/drawing/2010/main">
                <a:noFill/>
              </a14:hiddenFill>
            </a:ext>
          </a:extLst>
        </p:spPr>
      </p:cxnSp>
      <p:cxnSp>
        <p:nvCxnSpPr>
          <p:cNvPr id="13" name="Straight Connector 80"/>
          <p:cNvCxnSpPr>
            <a:cxnSpLocks noChangeShapeType="1"/>
          </p:cNvCxnSpPr>
          <p:nvPr/>
        </p:nvCxnSpPr>
        <p:spPr bwMode="auto">
          <a:xfrm>
            <a:off x="2859143" y="2641055"/>
            <a:ext cx="421865" cy="0"/>
          </a:xfrm>
          <a:prstGeom prst="line">
            <a:avLst/>
          </a:prstGeom>
          <a:noFill/>
          <a:ln w="38100">
            <a:solidFill>
              <a:srgbClr val="0931AF"/>
            </a:solidFill>
            <a:miter lim="800000"/>
            <a:headEnd/>
            <a:tailEnd/>
          </a:ln>
          <a:extLst>
            <a:ext uri="{909E8E84-426E-40DD-AFC4-6F175D3DCCD1}">
              <a14:hiddenFill xmlns:a14="http://schemas.microsoft.com/office/drawing/2010/main">
                <a:noFill/>
              </a14:hiddenFill>
            </a:ext>
          </a:extLst>
        </p:spPr>
      </p:cxnSp>
      <p:sp>
        <p:nvSpPr>
          <p:cNvPr id="14" name="AutoShape 6"/>
          <p:cNvSpPr>
            <a:spLocks noChangeArrowheads="1"/>
          </p:cNvSpPr>
          <p:nvPr/>
        </p:nvSpPr>
        <p:spPr bwMode="auto">
          <a:xfrm>
            <a:off x="983737" y="4955748"/>
            <a:ext cx="2028842" cy="551029"/>
          </a:xfrm>
          <a:prstGeom prst="roundRect">
            <a:avLst>
              <a:gd name="adj" fmla="val 16667"/>
            </a:avLst>
          </a:prstGeom>
          <a:gradFill rotWithShape="1">
            <a:gsLst>
              <a:gs pos="0">
                <a:srgbClr val="FFFFFF"/>
              </a:gs>
              <a:gs pos="100000">
                <a:srgbClr val="CCECFF"/>
              </a:gs>
            </a:gsLst>
            <a:path path="shape">
              <a:fillToRect l="50000" t="50000" r="50000" b="50000"/>
            </a:path>
          </a:gradFill>
          <a:ln w="9525" algn="ctr">
            <a:solidFill>
              <a:srgbClr val="000000"/>
            </a:solidFill>
            <a:round/>
            <a:headEnd/>
            <a:tailEnd/>
          </a:ln>
        </p:spPr>
        <p:txBody>
          <a:bodyPr lIns="0" tIns="0" rIns="0" bIns="0" anchor="ctr"/>
          <a:lstStyle/>
          <a:p>
            <a:pPr>
              <a:defRPr/>
            </a:pPr>
            <a:r>
              <a:rPr lang="en-US" altLang="en-US" sz="1235" b="1" kern="0" dirty="0">
                <a:solidFill>
                  <a:srgbClr val="000000"/>
                </a:solidFill>
                <a:ea typeface="Arial Unicode MS" pitchFamily="34" charset="-128"/>
                <a:cs typeface="Arial Unicode MS" pitchFamily="34" charset="-128"/>
              </a:rPr>
              <a:t>  </a:t>
            </a:r>
            <a:r>
              <a:rPr lang="en-US" altLang="en-US" sz="1235" b="1" kern="0" dirty="0" smtClean="0">
                <a:solidFill>
                  <a:srgbClr val="000000"/>
                </a:solidFill>
                <a:ea typeface="Arial Unicode MS" pitchFamily="34" charset="-128"/>
                <a:cs typeface="Arial Unicode MS" pitchFamily="34" charset="-128"/>
              </a:rPr>
              <a:t>  2 </a:t>
            </a:r>
            <a:r>
              <a:rPr lang="en-US" altLang="en-US" sz="1235" b="1" kern="0" dirty="0">
                <a:solidFill>
                  <a:srgbClr val="000000"/>
                </a:solidFill>
                <a:ea typeface="Arial Unicode MS" pitchFamily="34" charset="-128"/>
                <a:cs typeface="Arial Unicode MS" pitchFamily="34" charset="-128"/>
              </a:rPr>
              <a:t>Federal </a:t>
            </a:r>
            <a:r>
              <a:rPr lang="en-US" altLang="en-US" sz="1235" b="1" kern="0" dirty="0" smtClean="0">
                <a:solidFill>
                  <a:srgbClr val="000000"/>
                </a:solidFill>
                <a:ea typeface="Arial Unicode MS" pitchFamily="34" charset="-128"/>
                <a:cs typeface="Arial Unicode MS" pitchFamily="34" charset="-128"/>
              </a:rPr>
              <a:t>authorities</a:t>
            </a:r>
            <a:endParaRPr lang="en-US" altLang="en-US" sz="1235" b="1" kern="0" dirty="0">
              <a:solidFill>
                <a:srgbClr val="000000"/>
              </a:solidFill>
              <a:ea typeface="Arial Unicode MS" pitchFamily="34" charset="-128"/>
              <a:cs typeface="Arial Unicode MS" pitchFamily="34" charset="-128"/>
            </a:endParaRPr>
          </a:p>
        </p:txBody>
      </p:sp>
      <p:sp>
        <p:nvSpPr>
          <p:cNvPr id="15" name="AutoShape 6"/>
          <p:cNvSpPr>
            <a:spLocks noChangeArrowheads="1"/>
          </p:cNvSpPr>
          <p:nvPr/>
        </p:nvSpPr>
        <p:spPr bwMode="auto">
          <a:xfrm>
            <a:off x="991555" y="3691882"/>
            <a:ext cx="2029348" cy="570956"/>
          </a:xfrm>
          <a:prstGeom prst="roundRect">
            <a:avLst>
              <a:gd name="adj" fmla="val 16667"/>
            </a:avLst>
          </a:prstGeom>
          <a:gradFill rotWithShape="1">
            <a:gsLst>
              <a:gs pos="0">
                <a:srgbClr val="FFFFFF"/>
              </a:gs>
              <a:gs pos="100000">
                <a:srgbClr val="CCECFF"/>
              </a:gs>
            </a:gsLst>
            <a:path path="shape">
              <a:fillToRect l="50000" t="50000" r="50000" b="50000"/>
            </a:path>
          </a:gradFill>
          <a:ln w="9525" algn="ctr">
            <a:solidFill>
              <a:srgbClr val="000000"/>
            </a:solidFill>
            <a:round/>
            <a:headEnd/>
            <a:tailEnd/>
          </a:ln>
        </p:spPr>
        <p:txBody>
          <a:bodyPr lIns="0" tIns="0" rIns="0" bIns="0" anchor="ctr"/>
          <a:lstStyle/>
          <a:p>
            <a:pPr>
              <a:defRPr/>
            </a:pPr>
            <a:r>
              <a:rPr lang="en-US" altLang="en-US" sz="1235" b="1" kern="0" dirty="0">
                <a:solidFill>
                  <a:srgbClr val="000000"/>
                </a:solidFill>
                <a:ea typeface="Arial Unicode MS" pitchFamily="34" charset="-128"/>
                <a:cs typeface="Arial Unicode MS" pitchFamily="34" charset="-128"/>
              </a:rPr>
              <a:t>  </a:t>
            </a:r>
            <a:r>
              <a:rPr lang="en-US" altLang="en-US" sz="1235" b="1" kern="0" dirty="0" smtClean="0">
                <a:solidFill>
                  <a:srgbClr val="000000"/>
                </a:solidFill>
                <a:ea typeface="Arial Unicode MS" pitchFamily="34" charset="-128"/>
                <a:cs typeface="Arial Unicode MS" pitchFamily="34" charset="-128"/>
              </a:rPr>
              <a:t>  3 </a:t>
            </a:r>
            <a:r>
              <a:rPr lang="en-US" altLang="en-US" sz="1235" b="1" kern="0" dirty="0">
                <a:solidFill>
                  <a:srgbClr val="000000"/>
                </a:solidFill>
                <a:ea typeface="Arial Unicode MS" pitchFamily="34" charset="-128"/>
                <a:cs typeface="Arial Unicode MS" pitchFamily="34" charset="-128"/>
              </a:rPr>
              <a:t>Territorial </a:t>
            </a:r>
            <a:r>
              <a:rPr lang="en-US" altLang="en-US" sz="1235" b="1" kern="0" dirty="0" smtClean="0">
                <a:solidFill>
                  <a:srgbClr val="000000"/>
                </a:solidFill>
                <a:ea typeface="Arial Unicode MS" pitchFamily="34" charset="-128"/>
                <a:cs typeface="Arial Unicode MS" pitchFamily="34" charset="-128"/>
              </a:rPr>
              <a:t>authorities</a:t>
            </a:r>
            <a:endParaRPr lang="en-US" altLang="en-US" sz="1059" kern="0" dirty="0">
              <a:solidFill>
                <a:srgbClr val="000000"/>
              </a:solidFill>
              <a:ea typeface="Arial Unicode MS" pitchFamily="34" charset="-128"/>
              <a:cs typeface="Arial Unicode MS" pitchFamily="34" charset="-128"/>
            </a:endParaRPr>
          </a:p>
        </p:txBody>
      </p:sp>
      <p:sp>
        <p:nvSpPr>
          <p:cNvPr id="16" name="AutoShape 6"/>
          <p:cNvSpPr>
            <a:spLocks noChangeArrowheads="1"/>
          </p:cNvSpPr>
          <p:nvPr/>
        </p:nvSpPr>
        <p:spPr bwMode="auto">
          <a:xfrm>
            <a:off x="993230" y="3061196"/>
            <a:ext cx="2028844" cy="530879"/>
          </a:xfrm>
          <a:prstGeom prst="roundRect">
            <a:avLst>
              <a:gd name="adj" fmla="val 16667"/>
            </a:avLst>
          </a:prstGeom>
          <a:gradFill rotWithShape="1">
            <a:gsLst>
              <a:gs pos="0">
                <a:srgbClr val="FFFFFF"/>
              </a:gs>
              <a:gs pos="100000">
                <a:srgbClr val="CCECFF"/>
              </a:gs>
            </a:gsLst>
            <a:path path="shape">
              <a:fillToRect l="50000" t="50000" r="50000" b="50000"/>
            </a:path>
          </a:gradFill>
          <a:ln w="9525" algn="ctr">
            <a:solidFill>
              <a:srgbClr val="000000"/>
            </a:solidFill>
            <a:round/>
            <a:headEnd/>
            <a:tailEnd/>
          </a:ln>
        </p:spPr>
        <p:txBody>
          <a:bodyPr lIns="0" tIns="0" rIns="0" bIns="0" anchor="ctr"/>
          <a:lstStyle/>
          <a:p>
            <a:pPr marL="250745" indent="-250745">
              <a:defRPr/>
            </a:pPr>
            <a:r>
              <a:rPr lang="en-US" sz="1235" b="1" kern="0" dirty="0">
                <a:solidFill>
                  <a:srgbClr val="000000"/>
                </a:solidFill>
                <a:cs typeface="Arial Unicode MS" pitchFamily="34" charset="-128"/>
              </a:rPr>
              <a:t>  </a:t>
            </a:r>
            <a:r>
              <a:rPr lang="en-US" sz="1235" b="1" kern="0" dirty="0" smtClean="0">
                <a:solidFill>
                  <a:srgbClr val="000000"/>
                </a:solidFill>
                <a:cs typeface="Arial Unicode MS" pitchFamily="34" charset="-128"/>
              </a:rPr>
              <a:t>  67 State authorities</a:t>
            </a:r>
            <a:endParaRPr lang="en-US" altLang="en-US" sz="1235" b="1" kern="0" dirty="0">
              <a:solidFill>
                <a:srgbClr val="000000"/>
              </a:solidFill>
              <a:ea typeface="Arial Unicode MS" pitchFamily="34" charset="-128"/>
              <a:cs typeface="Arial Unicode MS" pitchFamily="34" charset="-128"/>
            </a:endParaRPr>
          </a:p>
        </p:txBody>
      </p:sp>
      <p:sp>
        <p:nvSpPr>
          <p:cNvPr id="17" name="AutoShape 6"/>
          <p:cNvSpPr>
            <a:spLocks noChangeArrowheads="1"/>
          </p:cNvSpPr>
          <p:nvPr/>
        </p:nvSpPr>
        <p:spPr bwMode="auto">
          <a:xfrm>
            <a:off x="986450" y="2450860"/>
            <a:ext cx="2028843" cy="543181"/>
          </a:xfrm>
          <a:prstGeom prst="roundRect">
            <a:avLst>
              <a:gd name="adj" fmla="val 16667"/>
            </a:avLst>
          </a:prstGeom>
          <a:gradFill rotWithShape="1">
            <a:gsLst>
              <a:gs pos="0">
                <a:srgbClr val="FFFFFF"/>
              </a:gs>
              <a:gs pos="100000">
                <a:srgbClr val="CCECFF"/>
              </a:gs>
            </a:gsLst>
            <a:path path="shape">
              <a:fillToRect l="50000" t="50000" r="50000" b="50000"/>
            </a:path>
          </a:gradFill>
          <a:ln w="9525" algn="ctr">
            <a:solidFill>
              <a:srgbClr val="000000"/>
            </a:solidFill>
            <a:round/>
            <a:headEnd/>
            <a:tailEnd/>
          </a:ln>
        </p:spPr>
        <p:txBody>
          <a:bodyPr lIns="0" tIns="0" rIns="0" bIns="0" anchor="ctr"/>
          <a:lstStyle>
            <a:lvl1pPr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eaLnBrk="1" hangingPunct="1">
              <a:lnSpc>
                <a:spcPct val="100000"/>
              </a:lnSpc>
              <a:spcBef>
                <a:spcPct val="0"/>
              </a:spcBef>
              <a:buClrTx/>
              <a:buSzTx/>
              <a:buFontTx/>
              <a:buNone/>
              <a:defRPr/>
            </a:pPr>
            <a:r>
              <a:rPr lang="en-US" altLang="en-US" sz="1235" b="1" kern="0" dirty="0" smtClean="0">
                <a:solidFill>
                  <a:srgbClr val="000000"/>
                </a:solidFill>
              </a:rPr>
              <a:t>    951 Local </a:t>
            </a:r>
            <a:r>
              <a:rPr lang="en-US" altLang="en-US" sz="1235" b="1" kern="0" dirty="0">
                <a:solidFill>
                  <a:srgbClr val="000000"/>
                </a:solidFill>
              </a:rPr>
              <a:t>authorities</a:t>
            </a:r>
          </a:p>
        </p:txBody>
      </p:sp>
      <p:sp>
        <p:nvSpPr>
          <p:cNvPr id="18" name="AutoShape 7"/>
          <p:cNvSpPr>
            <a:spLocks noChangeArrowheads="1"/>
          </p:cNvSpPr>
          <p:nvPr/>
        </p:nvSpPr>
        <p:spPr bwMode="auto">
          <a:xfrm>
            <a:off x="4718472" y="2779357"/>
            <a:ext cx="1455960" cy="547877"/>
          </a:xfrm>
          <a:prstGeom prst="roundRect">
            <a:avLst>
              <a:gd name="adj" fmla="val 16667"/>
            </a:avLst>
          </a:prstGeom>
          <a:gradFill rotWithShape="1">
            <a:gsLst>
              <a:gs pos="0">
                <a:srgbClr val="FFFFFF"/>
              </a:gs>
              <a:gs pos="100000">
                <a:srgbClr val="CCFFCC"/>
              </a:gs>
            </a:gsLst>
            <a:path path="shape">
              <a:fillToRect l="50000" t="50000" r="50000" b="50000"/>
            </a:path>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algn="ctr" eaLnBrk="1" hangingPunct="1">
              <a:lnSpc>
                <a:spcPct val="100000"/>
              </a:lnSpc>
              <a:spcBef>
                <a:spcPct val="0"/>
              </a:spcBef>
              <a:buClrTx/>
              <a:buSzTx/>
              <a:buFontTx/>
              <a:buNone/>
              <a:defRPr/>
            </a:pPr>
            <a:r>
              <a:rPr lang="en-US" altLang="en-US" sz="1235" b="1" kern="0" dirty="0">
                <a:solidFill>
                  <a:srgbClr val="000000"/>
                </a:solidFill>
              </a:rPr>
              <a:t>Emergency Alert System</a:t>
            </a:r>
          </a:p>
        </p:txBody>
      </p:sp>
      <p:sp>
        <p:nvSpPr>
          <p:cNvPr id="19" name="AutoShape 8"/>
          <p:cNvSpPr>
            <a:spLocks noChangeArrowheads="1"/>
          </p:cNvSpPr>
          <p:nvPr/>
        </p:nvSpPr>
        <p:spPr bwMode="auto">
          <a:xfrm>
            <a:off x="4712359" y="3551916"/>
            <a:ext cx="1490634" cy="552846"/>
          </a:xfrm>
          <a:prstGeom prst="roundRect">
            <a:avLst>
              <a:gd name="adj" fmla="val 16667"/>
            </a:avLst>
          </a:prstGeom>
          <a:gradFill rotWithShape="1">
            <a:gsLst>
              <a:gs pos="0">
                <a:srgbClr val="FFFFFF"/>
              </a:gs>
              <a:gs pos="100000">
                <a:srgbClr val="CCFFCC"/>
              </a:gs>
            </a:gsLst>
            <a:path path="shape">
              <a:fillToRect l="50000" t="50000" r="50000" b="50000"/>
            </a:path>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algn="ctr" eaLnBrk="1" hangingPunct="1">
              <a:lnSpc>
                <a:spcPct val="100000"/>
              </a:lnSpc>
              <a:spcBef>
                <a:spcPct val="0"/>
              </a:spcBef>
              <a:buClrTx/>
              <a:buSzTx/>
              <a:buFontTx/>
              <a:buNone/>
              <a:defRPr/>
            </a:pPr>
            <a:r>
              <a:rPr lang="en-US" altLang="en-US" sz="1191" b="1" kern="0" dirty="0">
                <a:solidFill>
                  <a:srgbClr val="000000"/>
                </a:solidFill>
              </a:rPr>
              <a:t>Wireless Emergency Alerts</a:t>
            </a:r>
          </a:p>
        </p:txBody>
      </p:sp>
      <p:sp>
        <p:nvSpPr>
          <p:cNvPr id="20" name="AutoShape 22"/>
          <p:cNvSpPr>
            <a:spLocks noChangeArrowheads="1"/>
          </p:cNvSpPr>
          <p:nvPr/>
        </p:nvSpPr>
        <p:spPr bwMode="auto">
          <a:xfrm>
            <a:off x="4725475" y="4239541"/>
            <a:ext cx="1455961" cy="466445"/>
          </a:xfrm>
          <a:prstGeom prst="roundRect">
            <a:avLst>
              <a:gd name="adj" fmla="val 16667"/>
            </a:avLst>
          </a:prstGeom>
          <a:gradFill rotWithShape="1">
            <a:gsLst>
              <a:gs pos="0">
                <a:srgbClr val="FFFFFF">
                  <a:alpha val="79999"/>
                </a:srgbClr>
              </a:gs>
              <a:gs pos="100000">
                <a:srgbClr val="6699FF"/>
              </a:gs>
            </a:gsLst>
            <a:path path="shape">
              <a:fillToRect l="50000" t="50000" r="50000" b="50000"/>
            </a:path>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eaLnBrk="1" hangingPunct="1">
              <a:lnSpc>
                <a:spcPct val="100000"/>
              </a:lnSpc>
              <a:spcBef>
                <a:spcPct val="0"/>
              </a:spcBef>
              <a:buClrTx/>
              <a:buSzTx/>
              <a:buFontTx/>
              <a:buNone/>
              <a:defRPr/>
            </a:pPr>
            <a:r>
              <a:rPr lang="en-US" altLang="en-US" sz="1235" b="1" kern="0" dirty="0">
                <a:solidFill>
                  <a:srgbClr val="000000"/>
                </a:solidFill>
              </a:rPr>
              <a:t>NOAA</a:t>
            </a:r>
            <a:endParaRPr lang="en-US" altLang="en-US" sz="1059" b="1" kern="0" dirty="0">
              <a:solidFill>
                <a:srgbClr val="000000"/>
              </a:solidFill>
            </a:endParaRPr>
          </a:p>
        </p:txBody>
      </p:sp>
      <p:cxnSp>
        <p:nvCxnSpPr>
          <p:cNvPr id="21" name="AutoShape 17"/>
          <p:cNvCxnSpPr>
            <a:cxnSpLocks noChangeShapeType="1"/>
          </p:cNvCxnSpPr>
          <p:nvPr/>
        </p:nvCxnSpPr>
        <p:spPr bwMode="auto">
          <a:xfrm>
            <a:off x="4305422" y="3906401"/>
            <a:ext cx="220216" cy="176"/>
          </a:xfrm>
          <a:prstGeom prst="bentConnector3">
            <a:avLst>
              <a:gd name="adj1" fmla="val 50000"/>
            </a:avLst>
          </a:prstGeom>
          <a:noFill/>
          <a:ln w="38100">
            <a:solidFill>
              <a:srgbClr val="0931AF"/>
            </a:solidFill>
            <a:miter lim="800000"/>
            <a:headEnd/>
            <a:tailEnd/>
          </a:ln>
          <a:extLst>
            <a:ext uri="{909E8E84-426E-40DD-AFC4-6F175D3DCCD1}">
              <a14:hiddenFill xmlns:a14="http://schemas.microsoft.com/office/drawing/2010/main">
                <a:noFill/>
              </a14:hiddenFill>
            </a:ext>
          </a:extLst>
        </p:spPr>
      </p:cxnSp>
      <p:sp>
        <p:nvSpPr>
          <p:cNvPr id="22" name="Can 21"/>
          <p:cNvSpPr/>
          <p:nvPr/>
        </p:nvSpPr>
        <p:spPr bwMode="auto">
          <a:xfrm>
            <a:off x="3438586" y="3400898"/>
            <a:ext cx="766350" cy="617220"/>
          </a:xfrm>
          <a:prstGeom prst="can">
            <a:avLst/>
          </a:prstGeom>
          <a:blipFill>
            <a:blip r:embed="rId2" cstate="print"/>
            <a:stretch>
              <a:fillRect/>
            </a:stretch>
          </a:blipFill>
          <a:ln w="9525" cap="flat" cmpd="sng" algn="ctr">
            <a:solidFill>
              <a:srgbClr val="000000"/>
            </a:solidFill>
            <a:prstDash val="solid"/>
            <a:round/>
            <a:headEnd type="none" w="med" len="med"/>
            <a:tailEnd type="none" w="med" len="med"/>
          </a:ln>
          <a:effectLst/>
        </p:spPr>
        <p:txBody>
          <a:bodyPr lIns="0" tIns="40335" rIns="80671" bIns="40335"/>
          <a:lstStyle/>
          <a:p>
            <a:pPr>
              <a:defRPr/>
            </a:pPr>
            <a:endParaRPr lang="en-US" sz="882" kern="0" dirty="0">
              <a:solidFill>
                <a:srgbClr val="000000"/>
              </a:solidFill>
              <a:cs typeface="Arial Unicode MS" pitchFamily="34" charset="-128"/>
            </a:endParaRPr>
          </a:p>
        </p:txBody>
      </p:sp>
      <p:sp>
        <p:nvSpPr>
          <p:cNvPr id="23" name="Can 22"/>
          <p:cNvSpPr/>
          <p:nvPr/>
        </p:nvSpPr>
        <p:spPr bwMode="auto">
          <a:xfrm>
            <a:off x="3519819" y="3612744"/>
            <a:ext cx="833789" cy="617220"/>
          </a:xfrm>
          <a:prstGeom prst="can">
            <a:avLst/>
          </a:prstGeom>
          <a:blipFill>
            <a:blip r:embed="rId2" cstate="print"/>
            <a:stretch>
              <a:fillRect/>
            </a:stretch>
          </a:blipFill>
          <a:ln w="9525" cap="flat" cmpd="sng" algn="ctr">
            <a:solidFill>
              <a:srgbClr val="000000"/>
            </a:solidFill>
            <a:prstDash val="solid"/>
            <a:round/>
            <a:headEnd type="none" w="med" len="med"/>
            <a:tailEnd type="none" w="med" len="med"/>
          </a:ln>
          <a:effectLst/>
        </p:spPr>
        <p:txBody>
          <a:bodyPr tIns="40335" rIns="80671" bIns="40335"/>
          <a:lstStyle/>
          <a:p>
            <a:pPr algn="ctr">
              <a:defRPr/>
            </a:pPr>
            <a:r>
              <a:rPr lang="en-US" sz="1412" b="1" kern="0" dirty="0">
                <a:solidFill>
                  <a:srgbClr val="FFFFFF"/>
                </a:solidFill>
                <a:cs typeface="Arial Unicode MS" pitchFamily="34" charset="-128"/>
              </a:rPr>
              <a:t>IPAWS OPEN</a:t>
            </a:r>
          </a:p>
        </p:txBody>
      </p:sp>
      <p:sp>
        <p:nvSpPr>
          <p:cNvPr id="24" name="Rectangle 27"/>
          <p:cNvSpPr>
            <a:spLocks noChangeArrowheads="1"/>
          </p:cNvSpPr>
          <p:nvPr/>
        </p:nvSpPr>
        <p:spPr bwMode="auto">
          <a:xfrm>
            <a:off x="6179011" y="2823112"/>
            <a:ext cx="1274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algn="ctr" eaLnBrk="1" hangingPunct="1">
              <a:lnSpc>
                <a:spcPct val="100000"/>
              </a:lnSpc>
              <a:spcBef>
                <a:spcPct val="0"/>
              </a:spcBef>
              <a:buClrTx/>
              <a:buSzTx/>
              <a:buFontTx/>
              <a:buNone/>
              <a:defRPr/>
            </a:pPr>
            <a:r>
              <a:rPr lang="en-US" altLang="en-US" sz="900" b="1" kern="0" dirty="0">
                <a:solidFill>
                  <a:srgbClr val="0931AF"/>
                </a:solidFill>
              </a:rPr>
              <a:t>26,000 radio, TV cable </a:t>
            </a:r>
            <a:r>
              <a:rPr lang="en-US" altLang="en-US" sz="700" b="1" kern="0" dirty="0">
                <a:solidFill>
                  <a:srgbClr val="0931AF"/>
                </a:solidFill>
              </a:rPr>
              <a:t>providers</a:t>
            </a:r>
            <a:r>
              <a:rPr lang="en-US" altLang="en-US" sz="900" b="1" kern="0" dirty="0">
                <a:solidFill>
                  <a:srgbClr val="0931AF"/>
                </a:solidFill>
              </a:rPr>
              <a:t> monitor the IPAWS EAS Feed</a:t>
            </a:r>
          </a:p>
        </p:txBody>
      </p:sp>
      <p:sp>
        <p:nvSpPr>
          <p:cNvPr id="25" name="Rectangle 28"/>
          <p:cNvSpPr>
            <a:spLocks noChangeArrowheads="1"/>
          </p:cNvSpPr>
          <p:nvPr/>
        </p:nvSpPr>
        <p:spPr bwMode="auto">
          <a:xfrm>
            <a:off x="6204684" y="3556416"/>
            <a:ext cx="127478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a:r>
              <a:rPr lang="en-US" altLang="en-US" sz="900" b="1" dirty="0" smtClean="0">
                <a:solidFill>
                  <a:srgbClr val="0931AF"/>
                </a:solidFill>
                <a:ea typeface="Arial Unicode MS" pitchFamily="34" charset="-128"/>
                <a:cs typeface="Arial Unicode MS" pitchFamily="34" charset="-128"/>
              </a:rPr>
              <a:t>63 </a:t>
            </a:r>
            <a:r>
              <a:rPr lang="en-US" altLang="en-US" sz="900" b="1" dirty="0">
                <a:solidFill>
                  <a:srgbClr val="0931AF"/>
                </a:solidFill>
                <a:ea typeface="Arial Unicode MS" pitchFamily="34" charset="-128"/>
                <a:cs typeface="Arial Unicode MS" pitchFamily="34" charset="-128"/>
              </a:rPr>
              <a:t>Cellular Carriers = WEA to millions of handsets</a:t>
            </a:r>
          </a:p>
        </p:txBody>
      </p:sp>
      <p:sp>
        <p:nvSpPr>
          <p:cNvPr id="26" name="Rectangle 29"/>
          <p:cNvSpPr>
            <a:spLocks noChangeArrowheads="1"/>
          </p:cNvSpPr>
          <p:nvPr/>
        </p:nvSpPr>
        <p:spPr bwMode="auto">
          <a:xfrm>
            <a:off x="6202993" y="4310267"/>
            <a:ext cx="1190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900" b="1" dirty="0">
                <a:solidFill>
                  <a:srgbClr val="FF0000"/>
                </a:solidFill>
                <a:ea typeface="Arial Unicode MS" pitchFamily="34" charset="-128"/>
                <a:cs typeface="Arial Unicode MS" pitchFamily="34" charset="-128"/>
              </a:rPr>
              <a:t>NOAA Weather </a:t>
            </a:r>
            <a:r>
              <a:rPr lang="en-US" altLang="en-US" sz="900" b="1" dirty="0" smtClean="0">
                <a:solidFill>
                  <a:srgbClr val="FF0000"/>
                </a:solidFill>
                <a:ea typeface="Arial Unicode MS" pitchFamily="34" charset="-128"/>
                <a:cs typeface="Arial Unicode MS" pitchFamily="34" charset="-128"/>
              </a:rPr>
              <a:t>Radio* </a:t>
            </a:r>
            <a:endParaRPr lang="en-US" altLang="en-US" sz="900" b="1" dirty="0">
              <a:solidFill>
                <a:srgbClr val="FF0000"/>
              </a:solidFill>
              <a:ea typeface="Arial Unicode MS" pitchFamily="34" charset="-128"/>
              <a:cs typeface="Arial Unicode MS" pitchFamily="34" charset="-128"/>
            </a:endParaRPr>
          </a:p>
        </p:txBody>
      </p:sp>
      <p:sp>
        <p:nvSpPr>
          <p:cNvPr id="27" name="Rectangle 30"/>
          <p:cNvSpPr>
            <a:spLocks noChangeArrowheads="1"/>
          </p:cNvSpPr>
          <p:nvPr/>
        </p:nvSpPr>
        <p:spPr bwMode="auto">
          <a:xfrm>
            <a:off x="6177786" y="4921699"/>
            <a:ext cx="12633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algn="ctr"/>
            <a:r>
              <a:rPr lang="en-US" altLang="en-US" sz="900" b="1" dirty="0" smtClean="0">
                <a:solidFill>
                  <a:srgbClr val="0931AF"/>
                </a:solidFill>
                <a:ea typeface="Arial Unicode MS" pitchFamily="34" charset="-128"/>
                <a:cs typeface="Arial Unicode MS" pitchFamily="34" charset="-128"/>
              </a:rPr>
              <a:t>73 </a:t>
            </a:r>
            <a:r>
              <a:rPr lang="en-US" altLang="en-US" sz="900" b="1" dirty="0">
                <a:solidFill>
                  <a:srgbClr val="0931AF"/>
                </a:solidFill>
                <a:ea typeface="Arial Unicode MS" pitchFamily="34" charset="-128"/>
                <a:cs typeface="Arial Unicode MS" pitchFamily="34" charset="-128"/>
              </a:rPr>
              <a:t>Internet apps vendors have access to </a:t>
            </a:r>
            <a:r>
              <a:rPr lang="en-US" altLang="en-US" sz="900" b="1" dirty="0" smtClean="0">
                <a:solidFill>
                  <a:srgbClr val="0931AF"/>
                </a:solidFill>
                <a:ea typeface="Arial Unicode MS" pitchFamily="34" charset="-128"/>
                <a:cs typeface="Arial Unicode MS" pitchFamily="34" charset="-128"/>
              </a:rPr>
              <a:t>the All </a:t>
            </a:r>
            <a:r>
              <a:rPr lang="en-US" altLang="en-US" sz="900" b="1" dirty="0">
                <a:solidFill>
                  <a:srgbClr val="0931AF"/>
                </a:solidFill>
                <a:ea typeface="Arial Unicode MS" pitchFamily="34" charset="-128"/>
                <a:cs typeface="Arial Unicode MS" pitchFamily="34" charset="-128"/>
              </a:rPr>
              <a:t>Hazards Alert &amp; Info Feed</a:t>
            </a:r>
          </a:p>
        </p:txBody>
      </p:sp>
      <p:cxnSp>
        <p:nvCxnSpPr>
          <p:cNvPr id="28" name="Straight Connector 82"/>
          <p:cNvCxnSpPr>
            <a:cxnSpLocks noChangeShapeType="1"/>
          </p:cNvCxnSpPr>
          <p:nvPr/>
        </p:nvCxnSpPr>
        <p:spPr bwMode="auto">
          <a:xfrm>
            <a:off x="3281007" y="2641055"/>
            <a:ext cx="1" cy="2713322"/>
          </a:xfrm>
          <a:prstGeom prst="line">
            <a:avLst/>
          </a:prstGeom>
          <a:noFill/>
          <a:ln w="38100">
            <a:solidFill>
              <a:srgbClr val="0931AF"/>
            </a:solidFill>
            <a:miter lim="800000"/>
            <a:headEnd/>
            <a:tailEnd/>
          </a:ln>
          <a:extLst>
            <a:ext uri="{909E8E84-426E-40DD-AFC4-6F175D3DCCD1}">
              <a14:hiddenFill xmlns:a14="http://schemas.microsoft.com/office/drawing/2010/main">
                <a:noFill/>
              </a14:hiddenFill>
            </a:ext>
          </a:extLst>
        </p:spPr>
      </p:cxnSp>
      <p:cxnSp>
        <p:nvCxnSpPr>
          <p:cNvPr id="29" name="Straight Connector 80"/>
          <p:cNvCxnSpPr>
            <a:cxnSpLocks noChangeShapeType="1"/>
          </p:cNvCxnSpPr>
          <p:nvPr/>
        </p:nvCxnSpPr>
        <p:spPr bwMode="auto">
          <a:xfrm>
            <a:off x="2850318" y="1521945"/>
            <a:ext cx="2041264" cy="0"/>
          </a:xfrm>
          <a:prstGeom prst="line">
            <a:avLst/>
          </a:prstGeom>
          <a:noFill/>
          <a:ln w="19050">
            <a:solidFill>
              <a:srgbClr val="000000"/>
            </a:solidFill>
            <a:miter lim="800000"/>
            <a:headEnd/>
            <a:tailEnd/>
          </a:ln>
          <a:extLst>
            <a:ext uri="{909E8E84-426E-40DD-AFC4-6F175D3DCCD1}">
              <a14:hiddenFill xmlns:a14="http://schemas.microsoft.com/office/drawing/2010/main">
                <a:noFill/>
              </a14:hiddenFill>
            </a:ext>
          </a:extLst>
        </p:spPr>
      </p:cxnSp>
      <p:sp>
        <p:nvSpPr>
          <p:cNvPr id="30" name="AutoShape 6"/>
          <p:cNvSpPr>
            <a:spLocks noChangeArrowheads="1"/>
          </p:cNvSpPr>
          <p:nvPr/>
        </p:nvSpPr>
        <p:spPr bwMode="auto">
          <a:xfrm>
            <a:off x="992068" y="1244517"/>
            <a:ext cx="2028841" cy="577663"/>
          </a:xfrm>
          <a:prstGeom prst="roundRect">
            <a:avLst>
              <a:gd name="adj" fmla="val 16667"/>
            </a:avLst>
          </a:prstGeom>
          <a:gradFill rotWithShape="1">
            <a:gsLst>
              <a:gs pos="0">
                <a:srgbClr val="FFFFFF"/>
              </a:gs>
              <a:gs pos="100000">
                <a:srgbClr val="CCECFF"/>
              </a:gs>
            </a:gsLst>
            <a:path path="shape">
              <a:fillToRect l="50000" t="50000" r="50000" b="50000"/>
            </a:path>
          </a:gradFill>
          <a:ln w="9525" algn="ctr">
            <a:solidFill>
              <a:srgbClr val="000000"/>
            </a:solidFill>
            <a:round/>
            <a:headEnd/>
            <a:tailEnd/>
          </a:ln>
        </p:spPr>
        <p:txBody>
          <a:bodyPr lIns="0" tIns="0" rIns="0" bIns="0" anchor="ctr"/>
          <a:lstStyle/>
          <a:p>
            <a:pPr algn="ctr">
              <a:defRPr/>
            </a:pPr>
            <a:r>
              <a:rPr lang="en-US" sz="1235" b="1" kern="0" dirty="0">
                <a:solidFill>
                  <a:srgbClr val="000000"/>
                </a:solidFill>
                <a:ea typeface="Arial Unicode MS" pitchFamily="34" charset="-128"/>
                <a:cs typeface="Arial Unicode MS" pitchFamily="34" charset="-128"/>
              </a:rPr>
              <a:t>President</a:t>
            </a:r>
          </a:p>
        </p:txBody>
      </p:sp>
      <p:pic>
        <p:nvPicPr>
          <p:cNvPr id="31" name="Picture 22"/>
          <p:cNvPicPr>
            <a:picLocks noChangeAspect="1" noChangeArrowheads="1"/>
          </p:cNvPicPr>
          <p:nvPr/>
        </p:nvPicPr>
        <p:blipFill rotWithShape="1">
          <a:blip r:embed="rId3">
            <a:extLst>
              <a:ext uri="{28A0092B-C50C-407E-A947-70E740481C1C}">
                <a14:useLocalDpi xmlns:a14="http://schemas.microsoft.com/office/drawing/2010/main" val="0"/>
              </a:ext>
            </a:extLst>
          </a:blip>
          <a:srcRect l="66659" b="19911"/>
          <a:stretch/>
        </p:blipFill>
        <p:spPr bwMode="auto">
          <a:xfrm>
            <a:off x="7449214" y="2458567"/>
            <a:ext cx="1480271" cy="320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Can 31"/>
          <p:cNvSpPr/>
          <p:nvPr/>
        </p:nvSpPr>
        <p:spPr bwMode="auto">
          <a:xfrm>
            <a:off x="3419516" y="5082663"/>
            <a:ext cx="974912" cy="705971"/>
          </a:xfrm>
          <a:prstGeom prst="can">
            <a:avLst/>
          </a:prstGeom>
          <a:blipFill>
            <a:blip r:embed="rId2" cstate="print">
              <a:duotone>
                <a:srgbClr val="0000FF">
                  <a:shade val="45000"/>
                  <a:satMod val="135000"/>
                </a:srgbClr>
                <a:prstClr val="white"/>
              </a:duotone>
            </a:blip>
            <a:stretch>
              <a:fillRect/>
            </a:stretch>
          </a:blipFill>
          <a:ln w="9525" cap="flat" cmpd="sng" algn="ctr">
            <a:solidFill>
              <a:srgbClr val="AAAAFF">
                <a:lumMod val="50000"/>
              </a:srgbClr>
            </a:solidFill>
            <a:prstDash val="solid"/>
            <a:round/>
            <a:headEnd type="none" w="med" len="med"/>
            <a:tailEnd type="none" w="med" len="med"/>
          </a:ln>
          <a:effectLst/>
        </p:spPr>
        <p:txBody>
          <a:bodyPr vert="horz" wrap="square" lIns="80682" tIns="40335" rIns="80671" bIns="40335" numCol="1" rtlCol="0" anchor="t" anchorCtr="0" compatLnSpc="1">
            <a:prstTxWarp prst="textNoShape">
              <a:avLst/>
            </a:prstTxWarp>
          </a:bodyPr>
          <a:lstStyle/>
          <a:p>
            <a:pPr algn="ctr" fontAlgn="auto">
              <a:spcBef>
                <a:spcPts val="0"/>
              </a:spcBef>
              <a:spcAft>
                <a:spcPts val="0"/>
              </a:spcAft>
              <a:defRPr/>
            </a:pPr>
            <a:r>
              <a:rPr lang="en-US" sz="1235" b="1" kern="0" dirty="0">
                <a:solidFill>
                  <a:srgbClr val="FFFFFF"/>
                </a:solidFill>
                <a:ea typeface="Arial Unicode MS" pitchFamily="34" charset="-128"/>
                <a:cs typeface="Arial Unicode MS" pitchFamily="34" charset="-128"/>
              </a:rPr>
              <a:t>Canadian</a:t>
            </a:r>
          </a:p>
          <a:p>
            <a:pPr algn="ctr" fontAlgn="auto">
              <a:spcBef>
                <a:spcPts val="0"/>
              </a:spcBef>
              <a:spcAft>
                <a:spcPts val="0"/>
              </a:spcAft>
              <a:defRPr/>
            </a:pPr>
            <a:r>
              <a:rPr lang="en-US" sz="1235" b="1" kern="0" dirty="0">
                <a:solidFill>
                  <a:srgbClr val="FFFFFF"/>
                </a:solidFill>
                <a:ea typeface="Arial Unicode MS" pitchFamily="34" charset="-128"/>
                <a:cs typeface="Arial Unicode MS" pitchFamily="34" charset="-128"/>
              </a:rPr>
              <a:t>MASAS</a:t>
            </a:r>
          </a:p>
          <a:p>
            <a:pPr algn="ctr" fontAlgn="auto">
              <a:spcBef>
                <a:spcPts val="0"/>
              </a:spcBef>
              <a:spcAft>
                <a:spcPts val="0"/>
              </a:spcAft>
              <a:defRPr/>
            </a:pPr>
            <a:endParaRPr lang="en-US" sz="706" b="1" kern="0" dirty="0">
              <a:solidFill>
                <a:srgbClr val="FFFFFF"/>
              </a:solidFill>
              <a:ea typeface="Arial Unicode MS" pitchFamily="34" charset="-128"/>
              <a:cs typeface="Arial Unicode MS" pitchFamily="34" charset="-128"/>
            </a:endParaRPr>
          </a:p>
        </p:txBody>
      </p:sp>
      <p:sp>
        <p:nvSpPr>
          <p:cNvPr id="33" name="AutoShape 18"/>
          <p:cNvSpPr>
            <a:spLocks noChangeArrowheads="1"/>
          </p:cNvSpPr>
          <p:nvPr/>
        </p:nvSpPr>
        <p:spPr bwMode="auto">
          <a:xfrm>
            <a:off x="4710403" y="4997508"/>
            <a:ext cx="1455960" cy="479051"/>
          </a:xfrm>
          <a:prstGeom prst="roundRect">
            <a:avLst>
              <a:gd name="adj" fmla="val 16667"/>
            </a:avLst>
          </a:prstGeom>
          <a:gradFill rotWithShape="1">
            <a:gsLst>
              <a:gs pos="0">
                <a:srgbClr val="FFFFFF"/>
              </a:gs>
              <a:gs pos="100000">
                <a:srgbClr val="CCFFCC"/>
              </a:gs>
            </a:gsLst>
            <a:path path="shape">
              <a:fillToRect l="50000" t="50000" r="50000" b="50000"/>
            </a:path>
          </a:gradFill>
          <a:ln w="9525" algn="ctr">
            <a:solidFill>
              <a:srgbClr val="000000"/>
            </a:solidFill>
            <a:round/>
            <a:headEnd/>
            <a:tailEnd/>
          </a:ln>
        </p:spPr>
        <p:txBody>
          <a:bodyPr lIns="0" tIns="0" rIns="0" bIns="0" anchor="ctr" anchorCtr="1"/>
          <a:lstStyle>
            <a:lvl1pPr marL="114300" indent="-114300" eaLnBrk="0" hangingPunct="0">
              <a:lnSpc>
                <a:spcPct val="93000"/>
              </a:lnSpc>
              <a:spcBef>
                <a:spcPts val="800"/>
              </a:spcBef>
              <a:buClr>
                <a:srgbClr val="000000"/>
              </a:buClr>
              <a:buSzPct val="100000"/>
              <a:buFont typeface="Arial" charset="0"/>
              <a:buChar char="•"/>
              <a:defRPr sz="3200">
                <a:solidFill>
                  <a:schemeClr val="tx1"/>
                </a:solidFill>
                <a:latin typeface="Arial" charset="0"/>
                <a:ea typeface="Arial Unicode MS" pitchFamily="34" charset="-128"/>
                <a:cs typeface="Arial Unicode MS" pitchFamily="34" charset="-128"/>
              </a:defRPr>
            </a:lvl1pPr>
            <a:lvl2pPr marL="742950" indent="-285750" eaLnBrk="0" hangingPunct="0">
              <a:lnSpc>
                <a:spcPct val="93000"/>
              </a:lnSpc>
              <a:spcBef>
                <a:spcPts val="700"/>
              </a:spcBef>
              <a:buClr>
                <a:srgbClr val="000000"/>
              </a:buClr>
              <a:buSzPct val="100000"/>
              <a:buFont typeface="Arial" charset="0"/>
              <a:buChar char="–"/>
              <a:defRPr sz="2800">
                <a:solidFill>
                  <a:schemeClr val="tx1"/>
                </a:solidFill>
                <a:latin typeface="Arial" charset="0"/>
                <a:ea typeface="Arial Unicode MS" pitchFamily="34" charset="-128"/>
                <a:cs typeface="Arial Unicode MS" pitchFamily="34" charset="-128"/>
              </a:defRPr>
            </a:lvl2pPr>
            <a:lvl3pPr marL="1143000" indent="-228600" eaLnBrk="0" hangingPunct="0">
              <a:lnSpc>
                <a:spcPct val="93000"/>
              </a:lnSpc>
              <a:spcBef>
                <a:spcPts val="600"/>
              </a:spcBef>
              <a:buClr>
                <a:srgbClr val="000000"/>
              </a:buClr>
              <a:buSzPct val="100000"/>
              <a:buFont typeface="Arial" charset="0"/>
              <a:buChar char="•"/>
              <a:defRPr sz="2400">
                <a:solidFill>
                  <a:schemeClr val="tx1"/>
                </a:solidFill>
                <a:latin typeface="Arial" charset="0"/>
                <a:ea typeface="Arial Unicode MS" pitchFamily="34" charset="-128"/>
                <a:cs typeface="Arial Unicode MS" pitchFamily="34" charset="-128"/>
              </a:defRPr>
            </a:lvl3pPr>
            <a:lvl4pPr marL="16002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4pPr>
            <a:lvl5pPr marL="2057400" indent="-228600" eaLnBrk="0" hangingPunct="0">
              <a:lnSpc>
                <a:spcPct val="93000"/>
              </a:lnSpc>
              <a:spcBef>
                <a:spcPts val="500"/>
              </a:spcBef>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5pPr>
            <a:lvl6pPr marL="25146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6pPr>
            <a:lvl7pPr marL="29718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7pPr>
            <a:lvl8pPr marL="34290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8pPr>
            <a:lvl9pPr marL="3886200" indent="-228600" eaLnBrk="0" fontAlgn="base" hangingPunct="0">
              <a:lnSpc>
                <a:spcPct val="93000"/>
              </a:lnSpc>
              <a:spcBef>
                <a:spcPts val="500"/>
              </a:spcBef>
              <a:spcAft>
                <a:spcPct val="0"/>
              </a:spcAft>
              <a:buClr>
                <a:srgbClr val="000000"/>
              </a:buClr>
              <a:buSzPct val="100000"/>
              <a:buFont typeface="Arial" charset="0"/>
              <a:buChar char="»"/>
              <a:defRPr sz="2000">
                <a:solidFill>
                  <a:schemeClr val="tx1"/>
                </a:solidFill>
                <a:latin typeface="Arial" charset="0"/>
                <a:ea typeface="Arial Unicode MS" pitchFamily="34" charset="-128"/>
                <a:cs typeface="Arial Unicode MS" pitchFamily="34" charset="-128"/>
              </a:defRPr>
            </a:lvl9pPr>
          </a:lstStyle>
          <a:p>
            <a:pPr eaLnBrk="1" hangingPunct="1">
              <a:lnSpc>
                <a:spcPct val="100000"/>
              </a:lnSpc>
              <a:spcBef>
                <a:spcPct val="0"/>
              </a:spcBef>
              <a:buClrTx/>
              <a:buSzTx/>
              <a:buFontTx/>
              <a:buNone/>
              <a:defRPr/>
            </a:pPr>
            <a:r>
              <a:rPr lang="en-US" altLang="en-US" sz="1059" b="1" kern="0" dirty="0">
                <a:solidFill>
                  <a:srgbClr val="000000"/>
                </a:solidFill>
              </a:rPr>
              <a:t>Internet</a:t>
            </a:r>
          </a:p>
        </p:txBody>
      </p:sp>
      <p:cxnSp>
        <p:nvCxnSpPr>
          <p:cNvPr id="34" name="Straight Connector 82"/>
          <p:cNvCxnSpPr>
            <a:cxnSpLocks noChangeShapeType="1"/>
          </p:cNvCxnSpPr>
          <p:nvPr/>
        </p:nvCxnSpPr>
        <p:spPr bwMode="auto">
          <a:xfrm>
            <a:off x="3966735" y="1544377"/>
            <a:ext cx="33784" cy="1800740"/>
          </a:xfrm>
          <a:prstGeom prst="line">
            <a:avLst/>
          </a:prstGeom>
          <a:noFill/>
          <a:ln w="19050">
            <a:solidFill>
              <a:srgbClr val="000000"/>
            </a:solidFill>
            <a:miter lim="800000"/>
            <a:headEnd type="none"/>
            <a:tailEnd type="triangle" w="lg" len="lg"/>
          </a:ln>
          <a:extLst>
            <a:ext uri="{909E8E84-426E-40DD-AFC4-6F175D3DCCD1}">
              <a14:hiddenFill xmlns:a14="http://schemas.microsoft.com/office/drawing/2010/main">
                <a:noFill/>
              </a14:hiddenFill>
            </a:ext>
          </a:extLst>
        </p:spPr>
      </p:cxnSp>
      <p:cxnSp>
        <p:nvCxnSpPr>
          <p:cNvPr id="35" name="Straight Connector 34"/>
          <p:cNvCxnSpPr/>
          <p:nvPr/>
        </p:nvCxnSpPr>
        <p:spPr>
          <a:xfrm>
            <a:off x="291010" y="2077777"/>
            <a:ext cx="8638474" cy="0"/>
          </a:xfrm>
          <a:prstGeom prst="line">
            <a:avLst/>
          </a:prstGeom>
          <a:ln w="47625">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402" y="1112568"/>
            <a:ext cx="4348082" cy="1209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rot="16200000">
            <a:off x="224596" y="1358337"/>
            <a:ext cx="762196" cy="369332"/>
          </a:xfrm>
          <a:prstGeom prst="rect">
            <a:avLst/>
          </a:prstGeom>
          <a:noFill/>
        </p:spPr>
        <p:txBody>
          <a:bodyPr wrap="none" rtlCol="0">
            <a:spAutoFit/>
          </a:bodyPr>
          <a:lstStyle/>
          <a:p>
            <a:pPr fontAlgn="auto">
              <a:spcBef>
                <a:spcPts val="0"/>
              </a:spcBef>
              <a:spcAft>
                <a:spcPts val="0"/>
              </a:spcAft>
            </a:pPr>
            <a:r>
              <a:rPr lang="en-US" sz="1800" dirty="0">
                <a:solidFill>
                  <a:srgbClr val="1F497D">
                    <a:lumMod val="75000"/>
                  </a:srgbClr>
                </a:solidFill>
                <a:latin typeface="Calibri"/>
              </a:rPr>
              <a:t>NPWS</a:t>
            </a:r>
          </a:p>
        </p:txBody>
      </p:sp>
      <p:sp>
        <p:nvSpPr>
          <p:cNvPr id="38" name="TextBox 37"/>
          <p:cNvSpPr txBox="1"/>
          <p:nvPr/>
        </p:nvSpPr>
        <p:spPr>
          <a:xfrm rot="16200000">
            <a:off x="-84593" y="4098173"/>
            <a:ext cx="1380571" cy="369332"/>
          </a:xfrm>
          <a:prstGeom prst="rect">
            <a:avLst/>
          </a:prstGeom>
          <a:noFill/>
        </p:spPr>
        <p:txBody>
          <a:bodyPr wrap="none" rtlCol="0">
            <a:spAutoFit/>
          </a:bodyPr>
          <a:lstStyle/>
          <a:p>
            <a:pPr fontAlgn="auto">
              <a:spcBef>
                <a:spcPts val="0"/>
              </a:spcBef>
              <a:spcAft>
                <a:spcPts val="0"/>
              </a:spcAft>
            </a:pPr>
            <a:r>
              <a:rPr lang="en-US" sz="1800" dirty="0">
                <a:solidFill>
                  <a:srgbClr val="1F497D">
                    <a:lumMod val="75000"/>
                  </a:srgbClr>
                </a:solidFill>
                <a:latin typeface="Calibri"/>
              </a:rPr>
              <a:t>IPAWS-OPEN</a:t>
            </a:r>
          </a:p>
        </p:txBody>
      </p:sp>
      <p:sp>
        <p:nvSpPr>
          <p:cNvPr id="42" name="AutoShape 6"/>
          <p:cNvSpPr>
            <a:spLocks noChangeArrowheads="1"/>
          </p:cNvSpPr>
          <p:nvPr/>
        </p:nvSpPr>
        <p:spPr bwMode="auto">
          <a:xfrm>
            <a:off x="985945" y="4344938"/>
            <a:ext cx="2029348" cy="532162"/>
          </a:xfrm>
          <a:prstGeom prst="roundRect">
            <a:avLst>
              <a:gd name="adj" fmla="val 16667"/>
            </a:avLst>
          </a:prstGeom>
          <a:gradFill rotWithShape="1">
            <a:gsLst>
              <a:gs pos="0">
                <a:srgbClr val="FFFFFF"/>
              </a:gs>
              <a:gs pos="100000">
                <a:srgbClr val="CCECFF"/>
              </a:gs>
            </a:gsLst>
            <a:path path="shape">
              <a:fillToRect l="50000" t="50000" r="50000" b="50000"/>
            </a:path>
          </a:gradFill>
          <a:ln w="9525" algn="ctr">
            <a:solidFill>
              <a:srgbClr val="000000"/>
            </a:solidFill>
            <a:round/>
            <a:headEnd/>
            <a:tailEnd/>
          </a:ln>
        </p:spPr>
        <p:txBody>
          <a:bodyPr lIns="0" tIns="0" rIns="0" bIns="0" anchor="ctr"/>
          <a:lstStyle/>
          <a:p>
            <a:pPr>
              <a:defRPr/>
            </a:pPr>
            <a:r>
              <a:rPr lang="en-US" altLang="en-US" sz="1235" b="1" kern="0" dirty="0">
                <a:solidFill>
                  <a:srgbClr val="000000"/>
                </a:solidFill>
                <a:ea typeface="Arial Unicode MS" pitchFamily="34" charset="-128"/>
                <a:cs typeface="Arial Unicode MS" pitchFamily="34" charset="-128"/>
              </a:rPr>
              <a:t>  </a:t>
            </a:r>
            <a:r>
              <a:rPr lang="en-US" altLang="en-US" sz="1235" b="1" kern="0" dirty="0" smtClean="0">
                <a:solidFill>
                  <a:srgbClr val="000000"/>
                </a:solidFill>
                <a:ea typeface="Arial Unicode MS" pitchFamily="34" charset="-128"/>
                <a:cs typeface="Arial Unicode MS" pitchFamily="34" charset="-128"/>
              </a:rPr>
              <a:t>   3 </a:t>
            </a:r>
            <a:r>
              <a:rPr lang="en-US" altLang="en-US" sz="1235" b="1" kern="0" dirty="0">
                <a:solidFill>
                  <a:srgbClr val="000000"/>
                </a:solidFill>
                <a:ea typeface="Arial Unicode MS" pitchFamily="34" charset="-128"/>
                <a:cs typeface="Arial Unicode MS" pitchFamily="34" charset="-128"/>
              </a:rPr>
              <a:t>Tribal </a:t>
            </a:r>
            <a:r>
              <a:rPr lang="en-US" altLang="en-US" sz="1235" b="1" kern="0" dirty="0" smtClean="0">
                <a:solidFill>
                  <a:srgbClr val="000000"/>
                </a:solidFill>
                <a:ea typeface="Arial Unicode MS" pitchFamily="34" charset="-128"/>
                <a:cs typeface="Arial Unicode MS" pitchFamily="34" charset="-128"/>
              </a:rPr>
              <a:t>Nations</a:t>
            </a:r>
            <a:endParaRPr lang="en-US" altLang="en-US" sz="1059" kern="0" dirty="0">
              <a:solidFill>
                <a:srgbClr val="000000"/>
              </a:solidFill>
              <a:ea typeface="Arial Unicode MS" pitchFamily="34" charset="-128"/>
              <a:cs typeface="Arial Unicode MS" pitchFamily="34" charset="-128"/>
            </a:endParaRPr>
          </a:p>
        </p:txBody>
      </p:sp>
      <p:sp>
        <p:nvSpPr>
          <p:cNvPr id="43" name="TextBox 42"/>
          <p:cNvSpPr txBox="1"/>
          <p:nvPr/>
        </p:nvSpPr>
        <p:spPr>
          <a:xfrm>
            <a:off x="4717473" y="4684311"/>
            <a:ext cx="6255327" cy="192489"/>
          </a:xfrm>
          <a:prstGeom prst="rect">
            <a:avLst/>
          </a:prstGeom>
          <a:noFill/>
        </p:spPr>
        <p:txBody>
          <a:bodyPr wrap="square" rtlCol="0">
            <a:spAutoFit/>
          </a:bodyPr>
          <a:lstStyle/>
          <a:p>
            <a:r>
              <a:rPr lang="en-US" sz="700" b="1" dirty="0" smtClean="0">
                <a:solidFill>
                  <a:srgbClr val="FF0000"/>
                </a:solidFill>
              </a:rPr>
              <a:t>*NOAA Weather Radio connection inactive pending further development and testing</a:t>
            </a:r>
            <a:endParaRPr lang="en-US" sz="700" b="1" dirty="0">
              <a:solidFill>
                <a:srgbClr val="FF0000"/>
              </a:solidFill>
            </a:endParaRPr>
          </a:p>
        </p:txBody>
      </p:sp>
      <p:sp>
        <p:nvSpPr>
          <p:cNvPr id="44" name="TextBox 43"/>
          <p:cNvSpPr txBox="1"/>
          <p:nvPr/>
        </p:nvSpPr>
        <p:spPr>
          <a:xfrm>
            <a:off x="991555" y="5557667"/>
            <a:ext cx="1916799" cy="246221"/>
          </a:xfrm>
          <a:prstGeom prst="rect">
            <a:avLst/>
          </a:prstGeom>
          <a:noFill/>
        </p:spPr>
        <p:txBody>
          <a:bodyPr wrap="square" rtlCol="0">
            <a:spAutoFit/>
          </a:bodyPr>
          <a:lstStyle/>
          <a:p>
            <a:pPr algn="ctr"/>
            <a:r>
              <a:rPr lang="en-US" sz="1000" dirty="0" smtClean="0">
                <a:solidFill>
                  <a:srgbClr val="000000"/>
                </a:solidFill>
              </a:rPr>
              <a:t>as of 17 Jan 2018</a:t>
            </a:r>
            <a:endParaRPr lang="en-US" sz="1000" dirty="0">
              <a:solidFill>
                <a:srgbClr val="000000"/>
              </a:solidFill>
            </a:endParaRPr>
          </a:p>
        </p:txBody>
      </p:sp>
      <p:sp>
        <p:nvSpPr>
          <p:cNvPr id="62" name="Rectangle 4"/>
          <p:cNvSpPr txBox="1">
            <a:spLocks noChangeArrowheads="1"/>
          </p:cNvSpPr>
          <p:nvPr/>
        </p:nvSpPr>
        <p:spPr>
          <a:xfrm>
            <a:off x="176563" y="152400"/>
            <a:ext cx="8891237" cy="81987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4200">
                <a:solidFill>
                  <a:srgbClr val="000063"/>
                </a:solidFill>
                <a:latin typeface="+mj-lt"/>
                <a:ea typeface="+mj-ea"/>
                <a:cs typeface="+mj-cs"/>
              </a:defRPr>
            </a:lvl1pPr>
            <a:lvl2pPr eaLnBrk="0" hangingPunct="0">
              <a:defRPr sz="4200">
                <a:solidFill>
                  <a:srgbClr val="000063"/>
                </a:solidFill>
                <a:latin typeface="Times New Roman" pitchFamily="18" charset="0"/>
              </a:defRPr>
            </a:lvl2pPr>
            <a:lvl3pPr eaLnBrk="0" hangingPunct="0">
              <a:defRPr sz="4200">
                <a:solidFill>
                  <a:srgbClr val="000063"/>
                </a:solidFill>
                <a:latin typeface="Times New Roman" pitchFamily="18" charset="0"/>
              </a:defRPr>
            </a:lvl3pPr>
            <a:lvl4pPr eaLnBrk="0" hangingPunct="0">
              <a:defRPr sz="4200">
                <a:solidFill>
                  <a:srgbClr val="000063"/>
                </a:solidFill>
                <a:latin typeface="Times New Roman" pitchFamily="18" charset="0"/>
              </a:defRPr>
            </a:lvl4pPr>
            <a:lvl5pPr eaLnBrk="0" hangingPunct="0">
              <a:defRPr sz="4200">
                <a:solidFill>
                  <a:srgbClr val="000063"/>
                </a:solidFill>
                <a:latin typeface="Times New Roman" pitchFamily="18" charset="0"/>
              </a:defRPr>
            </a:lvl5pPr>
            <a:lvl6pPr marL="457200" fontAlgn="base">
              <a:spcBef>
                <a:spcPct val="0"/>
              </a:spcBef>
              <a:spcAft>
                <a:spcPct val="0"/>
              </a:spcAft>
              <a:defRPr sz="4200">
                <a:solidFill>
                  <a:srgbClr val="000063"/>
                </a:solidFill>
                <a:latin typeface="Times New Roman" pitchFamily="18" charset="0"/>
              </a:defRPr>
            </a:lvl6pPr>
            <a:lvl7pPr marL="914400" fontAlgn="base">
              <a:spcBef>
                <a:spcPct val="0"/>
              </a:spcBef>
              <a:spcAft>
                <a:spcPct val="0"/>
              </a:spcAft>
              <a:defRPr sz="4200">
                <a:solidFill>
                  <a:srgbClr val="000063"/>
                </a:solidFill>
                <a:latin typeface="Times New Roman" pitchFamily="18" charset="0"/>
              </a:defRPr>
            </a:lvl7pPr>
            <a:lvl8pPr marL="1371600" fontAlgn="base">
              <a:spcBef>
                <a:spcPct val="0"/>
              </a:spcBef>
              <a:spcAft>
                <a:spcPct val="0"/>
              </a:spcAft>
              <a:defRPr sz="4200">
                <a:solidFill>
                  <a:srgbClr val="000063"/>
                </a:solidFill>
                <a:latin typeface="Times New Roman" pitchFamily="18" charset="0"/>
              </a:defRPr>
            </a:lvl8pPr>
            <a:lvl9pPr marL="1828800" fontAlgn="base">
              <a:spcBef>
                <a:spcPct val="0"/>
              </a:spcBef>
              <a:spcAft>
                <a:spcPct val="0"/>
              </a:spcAft>
              <a:defRPr sz="4200">
                <a:solidFill>
                  <a:srgbClr val="000063"/>
                </a:solidFill>
                <a:latin typeface="Times New Roman" pitchFamily="18" charset="0"/>
              </a:defRPr>
            </a:lvl9pPr>
          </a:lstStyle>
          <a:p>
            <a:pPr algn="ctr"/>
            <a:r>
              <a:rPr lang="en-US" sz="3600" dirty="0">
                <a:solidFill>
                  <a:srgbClr val="246186"/>
                </a:solidFill>
                <a:latin typeface="Cambria" panose="02040503050406030204" pitchFamily="18" charset="0"/>
              </a:rPr>
              <a:t>IPAWS - Two </a:t>
            </a:r>
            <a:r>
              <a:rPr lang="en-US" sz="3600" dirty="0">
                <a:solidFill>
                  <a:srgbClr val="246186"/>
                </a:solidFill>
                <a:latin typeface="Cambria" panose="02040503050406030204" pitchFamily="18" charset="0"/>
              </a:rPr>
              <a:t>Systems </a:t>
            </a:r>
          </a:p>
          <a:p>
            <a:pPr algn="ctr"/>
            <a:r>
              <a:rPr lang="en-US" sz="2000" dirty="0" smtClean="0">
                <a:solidFill>
                  <a:srgbClr val="246186"/>
                </a:solidFill>
                <a:latin typeface="Cambria" panose="02040503050406030204" pitchFamily="18" charset="0"/>
              </a:rPr>
              <a:t>-Over </a:t>
            </a:r>
            <a:r>
              <a:rPr lang="en-US" sz="2000" dirty="0">
                <a:solidFill>
                  <a:srgbClr val="246186"/>
                </a:solidFill>
                <a:latin typeface="Cambria" panose="02040503050406030204" pitchFamily="18" charset="0"/>
              </a:rPr>
              <a:t>1000 </a:t>
            </a:r>
            <a:r>
              <a:rPr lang="en-US" sz="2000" dirty="0" smtClean="0">
                <a:solidFill>
                  <a:srgbClr val="246186"/>
                </a:solidFill>
                <a:latin typeface="Cambria" panose="02040503050406030204" pitchFamily="18" charset="0"/>
              </a:rPr>
              <a:t>Users-</a:t>
            </a:r>
            <a:endParaRPr lang="en-US" sz="2000" dirty="0">
              <a:solidFill>
                <a:srgbClr val="246186"/>
              </a:solidFill>
              <a:latin typeface="Cambria" panose="02040503050406030204" pitchFamily="18" charset="0"/>
            </a:endParaRPr>
          </a:p>
        </p:txBody>
      </p:sp>
      <p:sp>
        <p:nvSpPr>
          <p:cNvPr id="77" name="TextBox 76"/>
          <p:cNvSpPr txBox="1"/>
          <p:nvPr/>
        </p:nvSpPr>
        <p:spPr>
          <a:xfrm>
            <a:off x="1761394" y="2140074"/>
            <a:ext cx="58541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7030A0"/>
                </a:solidFill>
                <a:effectLst/>
                <a:uLnTx/>
                <a:uFillTx/>
              </a:rPr>
              <a:t>Users</a:t>
            </a:r>
          </a:p>
        </p:txBody>
      </p:sp>
      <p:sp>
        <p:nvSpPr>
          <p:cNvPr id="78" name="TextBox 77"/>
          <p:cNvSpPr txBox="1"/>
          <p:nvPr/>
        </p:nvSpPr>
        <p:spPr>
          <a:xfrm>
            <a:off x="5437420" y="2172891"/>
            <a:ext cx="114967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7030A0"/>
                </a:solidFill>
                <a:effectLst/>
                <a:uLnTx/>
                <a:uFillTx/>
              </a:rPr>
              <a:t>Private Sector</a:t>
            </a:r>
          </a:p>
        </p:txBody>
      </p:sp>
      <p:sp>
        <p:nvSpPr>
          <p:cNvPr id="79" name="TextBox 78"/>
          <p:cNvSpPr txBox="1"/>
          <p:nvPr/>
        </p:nvSpPr>
        <p:spPr>
          <a:xfrm>
            <a:off x="3463123" y="2145566"/>
            <a:ext cx="1261884"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7030A0"/>
                </a:solidFill>
                <a:effectLst/>
                <a:uLnTx/>
                <a:uFillTx/>
              </a:rPr>
              <a:t>FEMA Gateway</a:t>
            </a:r>
          </a:p>
        </p:txBody>
      </p:sp>
      <p:cxnSp>
        <p:nvCxnSpPr>
          <p:cNvPr id="80" name="Straight Arrow Connector 79"/>
          <p:cNvCxnSpPr>
            <a:endCxn id="79" idx="1"/>
          </p:cNvCxnSpPr>
          <p:nvPr/>
        </p:nvCxnSpPr>
        <p:spPr bwMode="auto">
          <a:xfrm flipV="1">
            <a:off x="2425851" y="2284066"/>
            <a:ext cx="1037272" cy="6501"/>
          </a:xfrm>
          <a:prstGeom prst="straightConnector1">
            <a:avLst/>
          </a:prstGeom>
          <a:solidFill>
            <a:srgbClr val="BBE0E3"/>
          </a:solidFill>
          <a:ln w="22225" cap="flat" cmpd="sng" algn="ctr">
            <a:solidFill>
              <a:srgbClr val="000000">
                <a:lumMod val="50000"/>
                <a:lumOff val="50000"/>
              </a:srgbClr>
            </a:solidFill>
            <a:prstDash val="solid"/>
            <a:round/>
            <a:headEnd type="none" w="med" len="med"/>
            <a:tailEnd type="triangle"/>
          </a:ln>
          <a:effectLst/>
        </p:spPr>
      </p:cxnSp>
      <p:cxnSp>
        <p:nvCxnSpPr>
          <p:cNvPr id="81" name="Straight Arrow Connector 80"/>
          <p:cNvCxnSpPr/>
          <p:nvPr/>
        </p:nvCxnSpPr>
        <p:spPr bwMode="auto">
          <a:xfrm flipV="1">
            <a:off x="4879819" y="2311391"/>
            <a:ext cx="539495" cy="3285"/>
          </a:xfrm>
          <a:prstGeom prst="straightConnector1">
            <a:avLst/>
          </a:prstGeom>
          <a:solidFill>
            <a:srgbClr val="BBE0E3"/>
          </a:solidFill>
          <a:ln w="22225" cap="flat" cmpd="sng" algn="ctr">
            <a:solidFill>
              <a:srgbClr val="000000">
                <a:lumMod val="50000"/>
                <a:lumOff val="50000"/>
              </a:srgbClr>
            </a:solidFill>
            <a:prstDash val="solid"/>
            <a:round/>
            <a:headEnd type="none" w="med" len="med"/>
            <a:tailEnd type="triangle"/>
          </a:ln>
          <a:effectLst/>
        </p:spPr>
      </p:cxnSp>
      <p:cxnSp>
        <p:nvCxnSpPr>
          <p:cNvPr id="82" name="Straight Arrow Connector 81"/>
          <p:cNvCxnSpPr/>
          <p:nvPr/>
        </p:nvCxnSpPr>
        <p:spPr bwMode="auto">
          <a:xfrm flipV="1">
            <a:off x="6762741" y="2326781"/>
            <a:ext cx="560098" cy="4348"/>
          </a:xfrm>
          <a:prstGeom prst="straightConnector1">
            <a:avLst/>
          </a:prstGeom>
          <a:solidFill>
            <a:srgbClr val="BBE0E3"/>
          </a:solidFill>
          <a:ln w="22225" cap="flat" cmpd="sng" algn="ctr">
            <a:solidFill>
              <a:srgbClr val="000000">
                <a:lumMod val="50000"/>
                <a:lumOff val="50000"/>
              </a:srgbClr>
            </a:solidFill>
            <a:prstDash val="solid"/>
            <a:round/>
            <a:headEnd type="none" w="med" len="med"/>
            <a:tailEnd type="triangle"/>
          </a:ln>
          <a:effectLst/>
        </p:spPr>
      </p:cxnSp>
      <p:sp>
        <p:nvSpPr>
          <p:cNvPr id="83" name="TextBox 82"/>
          <p:cNvSpPr txBox="1"/>
          <p:nvPr/>
        </p:nvSpPr>
        <p:spPr>
          <a:xfrm>
            <a:off x="7340242" y="2177243"/>
            <a:ext cx="66075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7030A0"/>
                </a:solidFill>
                <a:effectLst/>
                <a:uLnTx/>
                <a:uFillTx/>
              </a:rPr>
              <a:t>People</a:t>
            </a:r>
          </a:p>
        </p:txBody>
      </p:sp>
      <p:sp>
        <p:nvSpPr>
          <p:cNvPr id="39" name="Slide Number Placeholder 38"/>
          <p:cNvSpPr>
            <a:spLocks noGrp="1"/>
          </p:cNvSpPr>
          <p:nvPr>
            <p:ph type="sldNum" idx="10"/>
          </p:nvPr>
        </p:nvSpPr>
        <p:spPr/>
        <p:txBody>
          <a:bodyPr/>
          <a:lstStyle/>
          <a:p>
            <a:fld id="{38BD5D6D-CB2D-4EED-8CCC-8AD61756D534}" type="slidenum">
              <a:rPr lang="en-GB" smtClean="0"/>
              <a:pPr/>
              <a:t>8</a:t>
            </a:fld>
            <a:endParaRPr lang="en-GB" dirty="0"/>
          </a:p>
        </p:txBody>
      </p:sp>
    </p:spTree>
    <p:extLst>
      <p:ext uri="{BB962C8B-B14F-4D97-AF65-F5344CB8AC3E}">
        <p14:creationId xmlns:p14="http://schemas.microsoft.com/office/powerpoint/2010/main" val="281913004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6" name="Rectangle 32"/>
          <p:cNvSpPr>
            <a:spLocks noGrp="1" noChangeArrowheads="1"/>
          </p:cNvSpPr>
          <p:nvPr>
            <p:ph type="title"/>
          </p:nvPr>
        </p:nvSpPr>
        <p:spPr>
          <a:xfrm>
            <a:off x="285749" y="285750"/>
            <a:ext cx="8704263" cy="781050"/>
          </a:xfrm>
        </p:spPr>
        <p:txBody>
          <a:bodyPr anchor="t"/>
          <a:lstStyle/>
          <a:p>
            <a:pPr>
              <a:lnSpc>
                <a:spcPct val="85000"/>
              </a:lnSpc>
            </a:pPr>
            <a:r>
              <a:rPr lang="en-US" sz="3600" dirty="0" err="1">
                <a:latin typeface="Cambria" panose="02040503050406030204" pitchFamily="18" charset="0"/>
              </a:rPr>
              <a:t>NPWS</a:t>
            </a:r>
            <a:r>
              <a:rPr lang="en-US" sz="3600" dirty="0">
                <a:latin typeface="Cambria" panose="02040503050406030204" pitchFamily="18" charset="0"/>
              </a:rPr>
              <a:t> </a:t>
            </a:r>
            <a:r>
              <a:rPr lang="en-US" sz="3600" dirty="0">
                <a:latin typeface="Cambria" panose="02040503050406030204" pitchFamily="18" charset="0"/>
              </a:rPr>
              <a:t>Primary Entry Point (PEP) </a:t>
            </a:r>
            <a:r>
              <a:rPr lang="en-US" sz="3600" dirty="0">
                <a:latin typeface="Cambria" panose="02040503050406030204" pitchFamily="18" charset="0"/>
              </a:rPr>
              <a:t>Stations</a:t>
            </a:r>
            <a:endParaRPr lang="en-US" altLang="en-US" sz="3600" dirty="0">
              <a:solidFill>
                <a:srgbClr val="000000"/>
              </a:solidFill>
              <a:latin typeface="Cambria" panose="02040503050406030204" pitchFamily="18" charset="0"/>
            </a:endParaRPr>
          </a:p>
        </p:txBody>
      </p:sp>
      <p:sp>
        <p:nvSpPr>
          <p:cNvPr id="2" name="Rectangle 1"/>
          <p:cNvSpPr/>
          <p:nvPr/>
        </p:nvSpPr>
        <p:spPr>
          <a:xfrm>
            <a:off x="171450" y="914400"/>
            <a:ext cx="8515350" cy="4801507"/>
          </a:xfrm>
          <a:prstGeom prst="rect">
            <a:avLst/>
          </a:prstGeom>
        </p:spPr>
        <p:txBody>
          <a:bodyPr wrap="square">
            <a:spAutoFit/>
          </a:bodyPr>
          <a:lstStyle/>
          <a:p>
            <a:pPr marL="169069" indent="-169069" eaLnBrk="0" hangingPunct="0">
              <a:spcBef>
                <a:spcPct val="100000"/>
              </a:spcBef>
              <a:buClr>
                <a:srgbClr val="000099"/>
              </a:buClr>
              <a:buFont typeface="Webdings" pitchFamily="18" charset="2"/>
              <a:buChar char="4"/>
            </a:pPr>
            <a:r>
              <a:rPr lang="en-US" kern="0" dirty="0">
                <a:solidFill>
                  <a:srgbClr val="000000"/>
                </a:solidFill>
                <a:latin typeface="+mj-lt"/>
              </a:rPr>
              <a:t>Private Sector radio stations participating cooperatively with FEMA</a:t>
            </a:r>
          </a:p>
          <a:p>
            <a:pPr marL="335756" lvl="1" indent="-169069" eaLnBrk="0" hangingPunct="0">
              <a:lnSpc>
                <a:spcPct val="90000"/>
              </a:lnSpc>
              <a:spcBef>
                <a:spcPct val="40000"/>
              </a:spcBef>
              <a:buClr>
                <a:srgbClr val="000099"/>
              </a:buClr>
              <a:buFont typeface="Arial" charset="0"/>
              <a:buChar char="–"/>
            </a:pPr>
            <a:r>
              <a:rPr lang="en-US" sz="1600" kern="0" dirty="0">
                <a:solidFill>
                  <a:srgbClr val="000000"/>
                </a:solidFill>
                <a:latin typeface="+mj-lt"/>
              </a:rPr>
              <a:t>FEMA provided, installed and maintained:</a:t>
            </a:r>
          </a:p>
          <a:p>
            <a:pPr marL="503635" lvl="2" indent="-169069" eaLnBrk="0" hangingPunct="0">
              <a:lnSpc>
                <a:spcPct val="90000"/>
              </a:lnSpc>
              <a:spcBef>
                <a:spcPct val="40000"/>
              </a:spcBef>
              <a:buClr>
                <a:srgbClr val="000099"/>
              </a:buClr>
              <a:buFontTx/>
              <a:buChar char="•"/>
            </a:pPr>
            <a:r>
              <a:rPr lang="en-US" sz="1600" kern="0" dirty="0">
                <a:solidFill>
                  <a:srgbClr val="000000"/>
                </a:solidFill>
                <a:latin typeface="+mj-lt"/>
                <a:cs typeface="Arial" charset="0"/>
              </a:rPr>
              <a:t>Power generator and extended fuel supply system</a:t>
            </a:r>
          </a:p>
          <a:p>
            <a:pPr marL="503635" lvl="2" indent="-169069" eaLnBrk="0" hangingPunct="0">
              <a:lnSpc>
                <a:spcPct val="90000"/>
              </a:lnSpc>
              <a:spcBef>
                <a:spcPct val="40000"/>
              </a:spcBef>
              <a:buClr>
                <a:srgbClr val="000099"/>
              </a:buClr>
              <a:buFontTx/>
              <a:buChar char="•"/>
            </a:pPr>
            <a:r>
              <a:rPr lang="en-US" sz="1600" kern="0" dirty="0">
                <a:solidFill>
                  <a:srgbClr val="000000"/>
                </a:solidFill>
                <a:latin typeface="+mj-lt"/>
                <a:cs typeface="Arial" charset="0"/>
              </a:rPr>
              <a:t>Communications equipment: </a:t>
            </a:r>
          </a:p>
          <a:p>
            <a:pPr marL="776288" lvl="3" indent="-214313" eaLnBrk="0" hangingPunct="0">
              <a:lnSpc>
                <a:spcPct val="90000"/>
              </a:lnSpc>
              <a:spcBef>
                <a:spcPts val="450"/>
              </a:spcBef>
              <a:buClr>
                <a:srgbClr val="000099"/>
              </a:buClr>
              <a:buFont typeface="Arial" panose="020B0604020202020204" pitchFamily="34" charset="0"/>
              <a:buChar char="•"/>
            </a:pPr>
            <a:r>
              <a:rPr lang="en-US" sz="1600" kern="0" dirty="0">
                <a:solidFill>
                  <a:srgbClr val="000000"/>
                </a:solidFill>
                <a:latin typeface="+mj-lt"/>
                <a:cs typeface="Arial" charset="0"/>
              </a:rPr>
              <a:t>Telephone lines and audio coupler</a:t>
            </a:r>
          </a:p>
          <a:p>
            <a:pPr marL="776288" lvl="3" indent="-214313" eaLnBrk="0" hangingPunct="0">
              <a:lnSpc>
                <a:spcPct val="90000"/>
              </a:lnSpc>
              <a:spcBef>
                <a:spcPts val="450"/>
              </a:spcBef>
              <a:buClr>
                <a:srgbClr val="000099"/>
              </a:buClr>
              <a:buFont typeface="Arial" panose="020B0604020202020204" pitchFamily="34" charset="0"/>
              <a:buChar char="•"/>
            </a:pPr>
            <a:r>
              <a:rPr lang="en-US" sz="1600" kern="0" dirty="0">
                <a:solidFill>
                  <a:srgbClr val="000000"/>
                </a:solidFill>
                <a:latin typeface="+mj-lt"/>
                <a:cs typeface="Arial" charset="0"/>
              </a:rPr>
              <a:t>“Special” </a:t>
            </a:r>
            <a:r>
              <a:rPr lang="en-US" sz="1600" kern="0" dirty="0" err="1">
                <a:solidFill>
                  <a:srgbClr val="000000"/>
                </a:solidFill>
                <a:latin typeface="+mj-lt"/>
                <a:cs typeface="Arial" charset="0"/>
              </a:rPr>
              <a:t>EAS</a:t>
            </a:r>
            <a:r>
              <a:rPr lang="en-US" sz="1600" kern="0" dirty="0">
                <a:solidFill>
                  <a:srgbClr val="000000"/>
                </a:solidFill>
                <a:latin typeface="+mj-lt"/>
                <a:cs typeface="Arial" charset="0"/>
              </a:rPr>
              <a:t> encoder/decoder</a:t>
            </a:r>
          </a:p>
          <a:p>
            <a:pPr marL="776288" lvl="3" indent="-214313" eaLnBrk="0" hangingPunct="0">
              <a:lnSpc>
                <a:spcPct val="90000"/>
              </a:lnSpc>
              <a:spcBef>
                <a:spcPts val="450"/>
              </a:spcBef>
              <a:buClr>
                <a:srgbClr val="000099"/>
              </a:buClr>
              <a:buFont typeface="Arial" panose="020B0604020202020204" pitchFamily="34" charset="0"/>
              <a:buChar char="•"/>
            </a:pPr>
            <a:r>
              <a:rPr lang="en-US" sz="1600" kern="0" dirty="0">
                <a:solidFill>
                  <a:srgbClr val="000000"/>
                </a:solidFill>
                <a:latin typeface="+mj-lt"/>
                <a:cs typeface="Arial" charset="0"/>
              </a:rPr>
              <a:t>Satellite communications</a:t>
            </a:r>
          </a:p>
          <a:p>
            <a:pPr marL="503635" lvl="2" indent="-169069" eaLnBrk="0" hangingPunct="0">
              <a:lnSpc>
                <a:spcPct val="90000"/>
              </a:lnSpc>
              <a:spcBef>
                <a:spcPct val="40000"/>
              </a:spcBef>
              <a:buClr>
                <a:srgbClr val="000099"/>
              </a:buClr>
              <a:buFontTx/>
              <a:buChar char="•"/>
            </a:pPr>
            <a:r>
              <a:rPr lang="en-US" sz="1600" kern="0" dirty="0">
                <a:solidFill>
                  <a:srgbClr val="000000"/>
                </a:solidFill>
                <a:latin typeface="+mj-lt"/>
                <a:cs typeface="Arial" charset="0"/>
              </a:rPr>
              <a:t>Backup transmitter and broadcast equipment</a:t>
            </a:r>
          </a:p>
          <a:p>
            <a:pPr marL="133350" indent="-133350" eaLnBrk="0" hangingPunct="0">
              <a:spcBef>
                <a:spcPts val="1350"/>
              </a:spcBef>
              <a:buClr>
                <a:srgbClr val="000099"/>
              </a:buClr>
              <a:buFont typeface="Webdings" pitchFamily="18" charset="2"/>
              <a:buChar char="4"/>
            </a:pPr>
            <a:r>
              <a:rPr lang="en-US" kern="0" dirty="0">
                <a:solidFill>
                  <a:srgbClr val="000000"/>
                </a:solidFill>
                <a:latin typeface="+mj-lt"/>
              </a:rPr>
              <a:t>Several configurations of PEP Station</a:t>
            </a:r>
          </a:p>
          <a:p>
            <a:pPr marL="300038" lvl="1" indent="-133350" eaLnBrk="0" hangingPunct="0">
              <a:lnSpc>
                <a:spcPct val="90000"/>
              </a:lnSpc>
              <a:spcBef>
                <a:spcPts val="450"/>
              </a:spcBef>
              <a:buClr>
                <a:srgbClr val="000099"/>
              </a:buClr>
              <a:buFont typeface="Arial" charset="0"/>
              <a:buChar char="–"/>
            </a:pPr>
            <a:r>
              <a:rPr lang="en-US" sz="1600" kern="0" dirty="0">
                <a:solidFill>
                  <a:srgbClr val="000000"/>
                </a:solidFill>
                <a:latin typeface="+mj-lt"/>
              </a:rPr>
              <a:t>Expansion stations – newly outfitted in last several years.  Include modular “out” building, </a:t>
            </a:r>
            <a:r>
              <a:rPr lang="en-US" sz="1600" kern="0" dirty="0" err="1">
                <a:solidFill>
                  <a:srgbClr val="000000"/>
                </a:solidFill>
                <a:latin typeface="+mj-lt"/>
              </a:rPr>
              <a:t>EMP</a:t>
            </a:r>
            <a:r>
              <a:rPr lang="en-US" sz="1600" kern="0" dirty="0">
                <a:solidFill>
                  <a:srgbClr val="000000"/>
                </a:solidFill>
                <a:latin typeface="+mj-lt"/>
              </a:rPr>
              <a:t> protected generators and </a:t>
            </a:r>
            <a:r>
              <a:rPr lang="en-US" sz="1600" kern="0" dirty="0" err="1">
                <a:solidFill>
                  <a:srgbClr val="000000"/>
                </a:solidFill>
                <a:latin typeface="+mj-lt"/>
              </a:rPr>
              <a:t>EMP</a:t>
            </a:r>
            <a:r>
              <a:rPr lang="en-US" sz="1600" kern="0" dirty="0">
                <a:solidFill>
                  <a:srgbClr val="000000"/>
                </a:solidFill>
                <a:latin typeface="+mj-lt"/>
              </a:rPr>
              <a:t> protected back-up transmitters.</a:t>
            </a:r>
          </a:p>
          <a:p>
            <a:pPr marL="300038" lvl="1" indent="-133350" eaLnBrk="0" hangingPunct="0">
              <a:lnSpc>
                <a:spcPct val="90000"/>
              </a:lnSpc>
              <a:spcBef>
                <a:spcPts val="450"/>
              </a:spcBef>
              <a:buClr>
                <a:srgbClr val="000099"/>
              </a:buClr>
              <a:buFont typeface="Arial" charset="0"/>
              <a:buChar char="–"/>
            </a:pPr>
            <a:r>
              <a:rPr lang="en-US" sz="1600" kern="0" dirty="0">
                <a:solidFill>
                  <a:srgbClr val="000000"/>
                </a:solidFill>
                <a:latin typeface="+mj-lt"/>
              </a:rPr>
              <a:t>“Legacy” stations – original program stations dating from early 1990’s.  No </a:t>
            </a:r>
            <a:r>
              <a:rPr lang="en-US" sz="1600" kern="0" dirty="0" err="1">
                <a:solidFill>
                  <a:srgbClr val="000000"/>
                </a:solidFill>
                <a:latin typeface="+mj-lt"/>
              </a:rPr>
              <a:t>EMP</a:t>
            </a:r>
            <a:r>
              <a:rPr lang="en-US" sz="1600" kern="0" dirty="0">
                <a:solidFill>
                  <a:srgbClr val="000000"/>
                </a:solidFill>
                <a:latin typeface="+mj-lt"/>
              </a:rPr>
              <a:t> or back-up transmitters. Various fuel system and generator configurations. </a:t>
            </a:r>
          </a:p>
          <a:p>
            <a:pPr marL="300038" lvl="1" indent="-133350" eaLnBrk="0" hangingPunct="0">
              <a:lnSpc>
                <a:spcPct val="90000"/>
              </a:lnSpc>
              <a:spcBef>
                <a:spcPts val="450"/>
              </a:spcBef>
              <a:buClr>
                <a:srgbClr val="000099"/>
              </a:buClr>
              <a:buFont typeface="Arial" charset="0"/>
              <a:buChar char="–"/>
            </a:pPr>
            <a:r>
              <a:rPr lang="en-US" sz="1600" kern="0" dirty="0">
                <a:solidFill>
                  <a:srgbClr val="000000"/>
                </a:solidFill>
                <a:latin typeface="+mj-lt"/>
              </a:rPr>
              <a:t>Other – non-improved and auxiliaries stations</a:t>
            </a:r>
          </a:p>
          <a:p>
            <a:pPr marL="133350" indent="-133350" eaLnBrk="0" hangingPunct="0">
              <a:spcBef>
                <a:spcPts val="450"/>
              </a:spcBef>
              <a:buClr>
                <a:srgbClr val="000099"/>
              </a:buClr>
              <a:buFont typeface="Webdings" pitchFamily="18" charset="2"/>
              <a:buChar char="4"/>
            </a:pPr>
            <a:r>
              <a:rPr lang="en-US" sz="1600" kern="0" dirty="0">
                <a:solidFill>
                  <a:srgbClr val="000000"/>
                </a:solidFill>
                <a:latin typeface="+mj-lt"/>
              </a:rPr>
              <a:t>IPAWS Program is retrofitting/modernizing </a:t>
            </a:r>
            <a:r>
              <a:rPr lang="en-US" sz="1600" kern="0" dirty="0">
                <a:solidFill>
                  <a:srgbClr val="000000"/>
                </a:solidFill>
                <a:latin typeface="+mj-lt"/>
              </a:rPr>
              <a:t>remaining legacy </a:t>
            </a:r>
            <a:r>
              <a:rPr lang="en-US" sz="1600" kern="0" dirty="0">
                <a:solidFill>
                  <a:srgbClr val="000000"/>
                </a:solidFill>
                <a:latin typeface="+mj-lt"/>
              </a:rPr>
              <a:t>PEP stations </a:t>
            </a:r>
            <a:r>
              <a:rPr lang="en-US" sz="1600" kern="0" dirty="0">
                <a:solidFill>
                  <a:srgbClr val="000000"/>
                </a:solidFill>
                <a:latin typeface="+mj-lt"/>
              </a:rPr>
              <a:t>planned to complete in FY24.</a:t>
            </a:r>
            <a:endParaRPr lang="en-US" sz="1600" kern="0" dirty="0">
              <a:solidFill>
                <a:srgbClr val="000000"/>
              </a:solidFill>
              <a:latin typeface="+mj-lt"/>
            </a:endParaRPr>
          </a:p>
        </p:txBody>
      </p:sp>
      <p:pic>
        <p:nvPicPr>
          <p:cNvPr id="8" name="Picture 7" descr="C:\Users\mcenten1\Desktop\PEP Modernization\Tank_K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219200"/>
            <a:ext cx="2608744" cy="202236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9" name="Picture 8" descr="C:\Users\mcenten1\Desktop\PEP Modernization\HEMP_M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5247" y="1939670"/>
            <a:ext cx="2539299" cy="1717929"/>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idx="10"/>
          </p:nvPr>
        </p:nvSpPr>
        <p:spPr/>
        <p:txBody>
          <a:bodyPr/>
          <a:lstStyle/>
          <a:p>
            <a:fld id="{FF28B10A-F996-4624-9FBE-126413C0CEBF}" type="slidenum">
              <a:rPr lang="en-GB" smtClean="0"/>
              <a:pPr/>
              <a:t>9</a:t>
            </a:fld>
            <a:endParaRPr lang="en-GB" dirty="0"/>
          </a:p>
        </p:txBody>
      </p:sp>
    </p:spTree>
    <p:extLst>
      <p:ext uri="{BB962C8B-B14F-4D97-AF65-F5344CB8AC3E}">
        <p14:creationId xmlns:p14="http://schemas.microsoft.com/office/powerpoint/2010/main" val="1084269917"/>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Default Design">
      <a:majorFont>
        <a:latin typeface="Times New Roman"/>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bg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15445</TotalTime>
  <Words>3011</Words>
  <Application>Microsoft Office PowerPoint</Application>
  <PresentationFormat>On-screen Show (4:3)</PresentationFormat>
  <Paragraphs>376</Paragraphs>
  <Slides>30</Slides>
  <Notes>11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30</vt:i4>
      </vt:variant>
    </vt:vector>
  </HeadingPairs>
  <TitlesOfParts>
    <vt:vector size="42" baseType="lpstr">
      <vt:lpstr>Arial Unicode MS</vt:lpstr>
      <vt:lpstr>Adobe Garamond Pro</vt:lpstr>
      <vt:lpstr>Arial</vt:lpstr>
      <vt:lpstr>Calibri</vt:lpstr>
      <vt:lpstr>Cambria</vt:lpstr>
      <vt:lpstr>Times New Roman</vt:lpstr>
      <vt:lpstr>Webdings</vt:lpstr>
      <vt:lpstr>Wingdings</vt:lpstr>
      <vt:lpstr>Default Design</vt:lpstr>
      <vt:lpstr>Default Design</vt:lpstr>
      <vt:lpstr>9_Custom Design</vt:lpstr>
      <vt:lpstr>10_Custom Design</vt:lpstr>
      <vt:lpstr>Integrated Public Alert and Warning System</vt:lpstr>
      <vt:lpstr>Agenda</vt:lpstr>
      <vt:lpstr>The Evolution of Emergency Alerting</vt:lpstr>
      <vt:lpstr>IPAWS Federal Guidance</vt:lpstr>
      <vt:lpstr>PowerPoint Presentation</vt:lpstr>
      <vt:lpstr>What is IPAWS?</vt:lpstr>
      <vt:lpstr>The IPAWS Vision</vt:lpstr>
      <vt:lpstr>PowerPoint Presentation</vt:lpstr>
      <vt:lpstr>NPWS Primary Entry Point (PEP) Stations</vt:lpstr>
      <vt:lpstr>Wireless Emergency Alert Capabilities </vt:lpstr>
      <vt:lpstr> SMS      vs.       WEA</vt:lpstr>
      <vt:lpstr>WEA Improvements</vt:lpstr>
      <vt:lpstr>PowerPoint Presentation</vt:lpstr>
      <vt:lpstr>Current Alerting Authorities (as of April 19, 2018)</vt:lpstr>
      <vt:lpstr>PowerPoint Presentation</vt:lpstr>
      <vt:lpstr>WEA Usage Statistics (as of Jan 17, 2018)</vt:lpstr>
      <vt:lpstr>National Blue Alert - DOJ Partnership Blue Alert National Network   </vt:lpstr>
      <vt:lpstr>Emerging Technologies Limited Engagement</vt:lpstr>
      <vt:lpstr>PowerPoint Presentation</vt:lpstr>
      <vt:lpstr>SIRIUS XM</vt:lpstr>
      <vt:lpstr>IPAWS Lab</vt:lpstr>
      <vt:lpstr>PowerPoint Presentation</vt:lpstr>
      <vt:lpstr>PowerPoint Presentation</vt:lpstr>
      <vt:lpstr>National Public Warning System  A Lifeline For Information</vt:lpstr>
      <vt:lpstr>PowerPoint Presentation</vt:lpstr>
      <vt:lpstr>WILDFIRE EVACUATIONS IN SAN LUIS OBISPO COUNTY, CA</vt:lpstr>
      <vt:lpstr>GUNMAN STANDOFF</vt:lpstr>
      <vt:lpstr>911 OUTAGES FOR WIRELESS CUSTOMERS</vt:lpstr>
      <vt:lpstr>FIRE EVACUATIONS IN EL PASO COUNTY, CO</vt:lpstr>
      <vt:lpstr>BLUE ALERT, BISMARK, 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National Security Coordination</dc:title>
  <dc:creator>Joshua Anderson</dc:creator>
  <cp:lastModifiedBy>Johnson, Antwane</cp:lastModifiedBy>
  <cp:revision>979</cp:revision>
  <cp:lastPrinted>2012-10-29T16:04:03Z</cp:lastPrinted>
  <dcterms:created xsi:type="dcterms:W3CDTF">2013-02-20T11:39:34Z</dcterms:created>
  <dcterms:modified xsi:type="dcterms:W3CDTF">2018-05-02T17:18:15Z</dcterms:modified>
</cp:coreProperties>
</file>